
<file path=[Content_Types].xml><?xml version="1.0" encoding="utf-8"?>
<Types xmlns="http://schemas.openxmlformats.org/package/2006/content-types">
  <Default Extension="fntdata" ContentType="application/x-fontdata"/>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2" d="100"/>
          <a:sy n="122" d="100"/>
        </p:scale>
        <p:origin x="322" y="9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3.png>
</file>

<file path=ppt/media/image4.jp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e9090756a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e9090756a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716e652289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716e652289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716e652289_2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716e652289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716e652289_2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716e652289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716e652289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716e65228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716e652289_3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716e652289_3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716e652289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716e652289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716e652289_3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716e652289_3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716e652289_3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716e652289_3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e9090756a_1_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e9090756a_1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6b1a34c11d_0_14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6b1a34c11d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e9090756a_1_7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e9090756a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875ad7a605ff12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875ad7a605ff12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e9090756a_2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e9090756a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d91e1f37e_1_10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d933c8c4a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d933c8c4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6b1a34c11d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16b1a34c11d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875ad7a605ff120_2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875ad7a605ff12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2875ad7a605ff12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875ad7a605ff12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875ad7a605ff12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875ad7a605ff12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d5b09a965_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d5b09a965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72153465a2_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72153465a2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6b1a34c11d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6b1a34c11d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7266ede34d_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7266ede34d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7266ede34d_3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7266ede34d_3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6b1a34c11d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6b1a34c11d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d91e1f37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e9090756a_1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e9090756a_1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6b1a34c11d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6b1a34c11d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1.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1.jpg"/></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Google Shape;85;p13"/>
          <p:cNvPicPr preferRelativeResize="0"/>
          <p:nvPr/>
        </p:nvPicPr>
        <p:blipFill rotWithShape="1">
          <a:blip r:embed="rId3">
            <a:alphaModFix/>
          </a:blip>
          <a:srcRect l="7783"/>
          <a:stretch/>
        </p:blipFill>
        <p:spPr>
          <a:xfrm>
            <a:off x="150" y="0"/>
            <a:ext cx="9144000" cy="5143500"/>
          </a:xfrm>
          <a:prstGeom prst="rect">
            <a:avLst/>
          </a:prstGeom>
          <a:noFill/>
          <a:ln>
            <a:noFill/>
          </a:ln>
        </p:spPr>
      </p:pic>
      <p:sp>
        <p:nvSpPr>
          <p:cNvPr id="86" name="Google Shape;86;p13"/>
          <p:cNvSpPr txBox="1">
            <a:spLocks noGrp="1"/>
          </p:cNvSpPr>
          <p:nvPr>
            <p:ph type="title"/>
          </p:nvPr>
        </p:nvSpPr>
        <p:spPr>
          <a:xfrm>
            <a:off x="490250" y="678750"/>
            <a:ext cx="74364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b="1"/>
              <a:t>Critical Thinking</a:t>
            </a:r>
            <a:r>
              <a:rPr lang="en" sz="4800" b="1"/>
              <a:t> Group </a:t>
            </a:r>
            <a:r>
              <a:rPr lang="en" b="1"/>
              <a:t>4: Generational Gap</a:t>
            </a:r>
            <a:endParaRPr sz="4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endParaRPr/>
          </a:p>
        </p:txBody>
      </p:sp>
      <p:pic>
        <p:nvPicPr>
          <p:cNvPr id="2" name="IMG_0803">
            <a:hlinkClick r:id="" action="ppaction://media"/>
            <a:extLst>
              <a:ext uri="{FF2B5EF4-FFF2-40B4-BE49-F238E27FC236}">
                <a16:creationId xmlns:a16="http://schemas.microsoft.com/office/drawing/2014/main" id="{CBF029CF-EF12-B39C-5421-2D6CE8FBE4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455613"/>
            <a:ext cx="9144000" cy="423068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7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3"/>
          <p:cNvSpPr txBox="1">
            <a:spLocks noGrp="1"/>
          </p:cNvSpPr>
          <p:nvPr>
            <p:ph type="title"/>
          </p:nvPr>
        </p:nvSpPr>
        <p:spPr>
          <a:xfrm>
            <a:off x="0" y="15565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 Is this a problem at all?</a:t>
            </a:r>
            <a:endParaRPr b="1"/>
          </a:p>
        </p:txBody>
      </p:sp>
      <p:sp>
        <p:nvSpPr>
          <p:cNvPr id="163" name="Google Shape;163;p23"/>
          <p:cNvSpPr txBox="1">
            <a:spLocks noGrp="1"/>
          </p:cNvSpPr>
          <p:nvPr>
            <p:ph type="body" idx="1"/>
          </p:nvPr>
        </p:nvSpPr>
        <p:spPr>
          <a:xfrm>
            <a:off x="0" y="2289125"/>
            <a:ext cx="4719600" cy="33390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endParaRPr>
              <a:solidFill>
                <a:schemeClr val="dk1"/>
              </a:solidFill>
            </a:endParaRPr>
          </a:p>
          <a:p>
            <a:pPr marL="0" lvl="0" indent="0" algn="l" rtl="0">
              <a:spcBef>
                <a:spcPts val="1200"/>
              </a:spcBef>
              <a:spcAft>
                <a:spcPts val="0"/>
              </a:spcAft>
              <a:buNone/>
            </a:pPr>
            <a:r>
              <a:rPr lang="en" sz="1200">
                <a:solidFill>
                  <a:schemeClr val="dk1"/>
                </a:solidFill>
                <a:latin typeface="Arial"/>
                <a:ea typeface="Arial"/>
                <a:cs typeface="Arial"/>
                <a:sym typeface="Arial"/>
              </a:rPr>
              <a:t>We can see that the gap is formed by each generation believing it already has all the answers. Each generation thinks that life is operating according to their rules.</a:t>
            </a:r>
            <a:endParaRPr sz="1200">
              <a:solidFill>
                <a:schemeClr val="dk1"/>
              </a:solidFill>
              <a:latin typeface="Arial"/>
              <a:ea typeface="Arial"/>
              <a:cs typeface="Arial"/>
              <a:sym typeface="Arial"/>
            </a:endParaRPr>
          </a:p>
          <a:p>
            <a:pPr marL="0" lvl="0" indent="0" algn="l" rtl="0">
              <a:lnSpc>
                <a:spcPct val="100000"/>
              </a:lnSpc>
              <a:spcBef>
                <a:spcPts val="1200"/>
              </a:spcBef>
              <a:spcAft>
                <a:spcPts val="0"/>
              </a:spcAft>
              <a:buNone/>
            </a:pPr>
            <a:r>
              <a:rPr lang="en" sz="1200">
                <a:solidFill>
                  <a:schemeClr val="dk1"/>
                </a:solidFill>
                <a:latin typeface="Arial"/>
                <a:ea typeface="Arial"/>
                <a:cs typeface="Arial"/>
                <a:sym typeface="Arial"/>
              </a:rPr>
              <a:t>Essentially, the problem is that differing experience results in different ideas, and each generation is far too certain that their experience is the correct one</a:t>
            </a:r>
            <a:endParaRPr>
              <a:solidFill>
                <a:schemeClr val="dk1"/>
              </a:solidFill>
            </a:endParaRPr>
          </a:p>
        </p:txBody>
      </p:sp>
      <p:pic>
        <p:nvPicPr>
          <p:cNvPr id="164" name="Google Shape;164;p23"/>
          <p:cNvPicPr preferRelativeResize="0"/>
          <p:nvPr/>
        </p:nvPicPr>
        <p:blipFill>
          <a:blip r:embed="rId3">
            <a:alphaModFix/>
          </a:blip>
          <a:stretch>
            <a:fillRect/>
          </a:stretch>
        </p:blipFill>
        <p:spPr>
          <a:xfrm>
            <a:off x="4719600" y="622125"/>
            <a:ext cx="4190851" cy="2357351"/>
          </a:xfrm>
          <a:prstGeom prst="rect">
            <a:avLst/>
          </a:prstGeom>
          <a:noFill/>
          <a:ln>
            <a:noFill/>
          </a:ln>
          <a:effectLst>
            <a:outerShdw blurRad="814388" algn="bl" rotWithShape="0">
              <a:schemeClr val="lt2">
                <a:alpha val="50000"/>
              </a:schemeClr>
            </a:outerShdw>
            <a:reflection stA="66000" endPos="30000" dist="38100" dir="5400000" fadeDir="5400012" sy="-100000" algn="bl" rotWithShape="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A8B8DF"/>
            </a:gs>
            <a:gs pos="100000">
              <a:srgbClr val="516DB4"/>
            </a:gs>
          </a:gsLst>
          <a:lin ang="5400012" scaled="0"/>
        </a:gradFill>
        <a:effectLst/>
      </p:bgPr>
    </p:bg>
    <p:spTree>
      <p:nvGrpSpPr>
        <p:cNvPr id="1" name="Shape 168"/>
        <p:cNvGrpSpPr/>
        <p:nvPr/>
      </p:nvGrpSpPr>
      <p:grpSpPr>
        <a:xfrm>
          <a:off x="0" y="0"/>
          <a:ext cx="0" cy="0"/>
          <a:chOff x="0" y="0"/>
          <a:chExt cx="0" cy="0"/>
        </a:xfrm>
      </p:grpSpPr>
      <p:pic>
        <p:nvPicPr>
          <p:cNvPr id="169" name="Google Shape;169;p24"/>
          <p:cNvPicPr preferRelativeResize="0"/>
          <p:nvPr/>
        </p:nvPicPr>
        <p:blipFill>
          <a:blip r:embed="rId3">
            <a:alphaModFix/>
          </a:blip>
          <a:stretch>
            <a:fillRect/>
          </a:stretch>
        </p:blipFill>
        <p:spPr>
          <a:xfrm>
            <a:off x="3505863" y="755062"/>
            <a:ext cx="2479203" cy="1656575"/>
          </a:xfrm>
          <a:prstGeom prst="rect">
            <a:avLst/>
          </a:prstGeom>
          <a:noFill/>
          <a:ln>
            <a:noFill/>
          </a:ln>
          <a:effectLst>
            <a:outerShdw blurRad="1428750" algn="bl" rotWithShape="0">
              <a:schemeClr val="accent6">
                <a:alpha val="12000"/>
              </a:schemeClr>
            </a:outerShdw>
            <a:reflection stA="18000" endPos="47000" dist="38100" dir="5400000" fadeDir="5400012" sy="-100000" algn="bl" rotWithShape="0"/>
          </a:effectLst>
        </p:spPr>
      </p:pic>
      <p:pic>
        <p:nvPicPr>
          <p:cNvPr id="170" name="Google Shape;170;p24"/>
          <p:cNvPicPr preferRelativeResize="0"/>
          <p:nvPr/>
        </p:nvPicPr>
        <p:blipFill>
          <a:blip r:embed="rId4">
            <a:alphaModFix/>
          </a:blip>
          <a:stretch>
            <a:fillRect/>
          </a:stretch>
        </p:blipFill>
        <p:spPr>
          <a:xfrm>
            <a:off x="778600" y="212575"/>
            <a:ext cx="1902450" cy="1902450"/>
          </a:xfrm>
          <a:prstGeom prst="rect">
            <a:avLst/>
          </a:prstGeom>
          <a:noFill/>
          <a:ln>
            <a:noFill/>
          </a:ln>
          <a:effectLst>
            <a:outerShdw blurRad="1428750" algn="bl" rotWithShape="0">
              <a:schemeClr val="accent6">
                <a:alpha val="90000"/>
              </a:schemeClr>
            </a:outerShdw>
            <a:reflection stA="65000" endPos="30000" fadeDir="5400012" sy="-100000" algn="bl" rotWithShape="0"/>
          </a:effectLst>
        </p:spPr>
      </p:pic>
      <p:pic>
        <p:nvPicPr>
          <p:cNvPr id="171" name="Google Shape;171;p24"/>
          <p:cNvPicPr preferRelativeResize="0"/>
          <p:nvPr/>
        </p:nvPicPr>
        <p:blipFill>
          <a:blip r:embed="rId5">
            <a:alphaModFix/>
          </a:blip>
          <a:stretch>
            <a:fillRect/>
          </a:stretch>
        </p:blipFill>
        <p:spPr>
          <a:xfrm>
            <a:off x="6440175" y="212575"/>
            <a:ext cx="1902450" cy="1902450"/>
          </a:xfrm>
          <a:prstGeom prst="rect">
            <a:avLst/>
          </a:prstGeom>
          <a:noFill/>
          <a:ln>
            <a:noFill/>
          </a:ln>
          <a:effectLst>
            <a:outerShdw blurRad="1285875" dist="19050" algn="bl" rotWithShape="0">
              <a:schemeClr val="accent2"/>
            </a:outerShdw>
            <a:reflection stA="38000" endPos="35000" dist="9525" dir="5400000" fadeDir="5400012" sy="-100000" algn="bl" rotWithShape="0"/>
          </a:effectLst>
        </p:spPr>
      </p:pic>
      <p:pic>
        <p:nvPicPr>
          <p:cNvPr id="172" name="Google Shape;172;p24"/>
          <p:cNvPicPr preferRelativeResize="0"/>
          <p:nvPr/>
        </p:nvPicPr>
        <p:blipFill rotWithShape="1">
          <a:blip r:embed="rId6">
            <a:alphaModFix/>
          </a:blip>
          <a:srcRect b="4933"/>
          <a:stretch/>
        </p:blipFill>
        <p:spPr>
          <a:xfrm>
            <a:off x="928575" y="2684000"/>
            <a:ext cx="2638925" cy="1984825"/>
          </a:xfrm>
          <a:prstGeom prst="rect">
            <a:avLst/>
          </a:prstGeom>
          <a:noFill/>
          <a:ln>
            <a:noFill/>
          </a:ln>
          <a:effectLst>
            <a:outerShdw blurRad="1114425" dist="19050" algn="bl" rotWithShape="0">
              <a:schemeClr val="accent6">
                <a:alpha val="50000"/>
              </a:schemeClr>
            </a:outerShdw>
            <a:reflection stA="22000" endPos="30000" fadeDir="5400012" sy="-100000" algn="bl" rotWithShape="0"/>
          </a:effectLst>
        </p:spPr>
      </p:pic>
      <p:pic>
        <p:nvPicPr>
          <p:cNvPr id="173" name="Google Shape;173;p24"/>
          <p:cNvPicPr preferRelativeResize="0"/>
          <p:nvPr/>
        </p:nvPicPr>
        <p:blipFill>
          <a:blip r:embed="rId7">
            <a:alphaModFix/>
          </a:blip>
          <a:stretch>
            <a:fillRect/>
          </a:stretch>
        </p:blipFill>
        <p:spPr>
          <a:xfrm>
            <a:off x="5638800" y="2901149"/>
            <a:ext cx="3505200" cy="1984820"/>
          </a:xfrm>
          <a:prstGeom prst="rect">
            <a:avLst/>
          </a:prstGeom>
          <a:noFill/>
          <a:ln>
            <a:noFill/>
          </a:ln>
          <a:effectLst>
            <a:outerShdw blurRad="1428750" dist="19050" dir="5400000" algn="bl" rotWithShape="0">
              <a:schemeClr val="accent2">
                <a:alpha val="49000"/>
              </a:schemeClr>
            </a:outerShdw>
            <a:reflection stA="70000" endPos="30000" fadeDir="5400012"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0"/>
                                        </p:tgtEl>
                                        <p:attrNameLst>
                                          <p:attrName>style.visibility</p:attrName>
                                        </p:attrNameLst>
                                      </p:cBhvr>
                                      <p:to>
                                        <p:strVal val="visible"/>
                                      </p:to>
                                    </p:set>
                                    <p:animEffect transition="in" filter="fade">
                                      <p:cBhvr>
                                        <p:cTn id="7" dur="1000"/>
                                        <p:tgtEl>
                                          <p:spTgt spid="17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9"/>
                                        </p:tgtEl>
                                        <p:attrNameLst>
                                          <p:attrName>style.visibility</p:attrName>
                                        </p:attrNameLst>
                                      </p:cBhvr>
                                      <p:to>
                                        <p:strVal val="visible"/>
                                      </p:to>
                                    </p:set>
                                    <p:animEffect transition="in" filter="fade">
                                      <p:cBhvr>
                                        <p:cTn id="12" dur="1000"/>
                                        <p:tgtEl>
                                          <p:spTgt spid="16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1"/>
                                        </p:tgtEl>
                                        <p:attrNameLst>
                                          <p:attrName>style.visibility</p:attrName>
                                        </p:attrNameLst>
                                      </p:cBhvr>
                                      <p:to>
                                        <p:strVal val="visible"/>
                                      </p:to>
                                    </p:set>
                                    <p:animEffect transition="in" filter="fade">
                                      <p:cBhvr>
                                        <p:cTn id="17" dur="1000"/>
                                        <p:tgtEl>
                                          <p:spTgt spid="17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2"/>
                                        </p:tgtEl>
                                        <p:attrNameLst>
                                          <p:attrName>style.visibility</p:attrName>
                                        </p:attrNameLst>
                                      </p:cBhvr>
                                      <p:to>
                                        <p:strVal val="visible"/>
                                      </p:to>
                                    </p:set>
                                    <p:animEffect transition="in" filter="fade">
                                      <p:cBhvr>
                                        <p:cTn id="22" dur="1000"/>
                                        <p:tgtEl>
                                          <p:spTgt spid="17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3"/>
                                        </p:tgtEl>
                                        <p:attrNameLst>
                                          <p:attrName>style.visibility</p:attrName>
                                        </p:attrNameLst>
                                      </p:cBhvr>
                                      <p:to>
                                        <p:strVal val="visible"/>
                                      </p:to>
                                    </p:set>
                                    <p:animEffect transition="in" filter="fade">
                                      <p:cBhvr>
                                        <p:cTn id="27" dur="1000"/>
                                        <p:tgtEl>
                                          <p:spTgt spid="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5"/>
          <p:cNvSpPr txBox="1">
            <a:spLocks noGrp="1"/>
          </p:cNvSpPr>
          <p:nvPr>
            <p:ph type="title"/>
          </p:nvPr>
        </p:nvSpPr>
        <p:spPr>
          <a:xfrm>
            <a:off x="150250" y="12167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700">
                <a:latin typeface="Arial"/>
                <a:ea typeface="Arial"/>
                <a:cs typeface="Arial"/>
                <a:sym typeface="Arial"/>
              </a:rPr>
              <a:t>Why use critical thinking skills? </a:t>
            </a:r>
            <a:endParaRPr sz="2700"/>
          </a:p>
        </p:txBody>
      </p:sp>
      <p:sp>
        <p:nvSpPr>
          <p:cNvPr id="179" name="Google Shape;179;p25"/>
          <p:cNvSpPr txBox="1"/>
          <p:nvPr/>
        </p:nvSpPr>
        <p:spPr>
          <a:xfrm>
            <a:off x="8518575" y="490700"/>
            <a:ext cx="32580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700"/>
          </a:p>
        </p:txBody>
      </p:sp>
      <p:pic>
        <p:nvPicPr>
          <p:cNvPr id="180" name="Google Shape;180;p25"/>
          <p:cNvPicPr preferRelativeResize="0"/>
          <p:nvPr/>
        </p:nvPicPr>
        <p:blipFill>
          <a:blip r:embed="rId3">
            <a:alphaModFix/>
          </a:blip>
          <a:stretch>
            <a:fillRect/>
          </a:stretch>
        </p:blipFill>
        <p:spPr>
          <a:xfrm>
            <a:off x="776850" y="871838"/>
            <a:ext cx="3257875" cy="3257875"/>
          </a:xfrm>
          <a:prstGeom prst="rect">
            <a:avLst/>
          </a:prstGeom>
          <a:noFill/>
          <a:ln>
            <a:noFill/>
          </a:ln>
          <a:effectLst>
            <a:outerShdw blurRad="1428750" algn="bl" rotWithShape="0">
              <a:srgbClr val="9FC5E8">
                <a:alpha val="35000"/>
              </a:srgbClr>
            </a:outerShdw>
            <a:reflection stA="31000" endPos="30000" fadeDir="5400012" sy="-100000" algn="bl" rotWithShape="0"/>
          </a:effectLst>
        </p:spPr>
      </p:pic>
      <p:sp>
        <p:nvSpPr>
          <p:cNvPr id="181" name="Google Shape;181;p25"/>
          <p:cNvSpPr txBox="1">
            <a:spLocks noGrp="1"/>
          </p:cNvSpPr>
          <p:nvPr>
            <p:ph type="body" idx="1"/>
          </p:nvPr>
        </p:nvSpPr>
        <p:spPr>
          <a:xfrm>
            <a:off x="5487850" y="983275"/>
            <a:ext cx="3183000" cy="37335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1400">
                <a:solidFill>
                  <a:schemeClr val="dk1"/>
                </a:solidFill>
                <a:latin typeface="Arial"/>
                <a:ea typeface="Arial"/>
                <a:cs typeface="Arial"/>
                <a:sym typeface="Arial"/>
              </a:rPr>
              <a:t>Nowadays people tend to trust a message after it has been repeated many times. It is easier for people to perceive familiar information than to analyze new information. So this may be another reason why people of different ages and era have various contradictions.I believe crittical thinking skills are important in todays world </a:t>
            </a:r>
            <a:endParaRPr sz="1400">
              <a:solidFill>
                <a:schemeClr val="dk1"/>
              </a:solidFill>
              <a:latin typeface="Arial"/>
              <a:ea typeface="Arial"/>
              <a:cs typeface="Arial"/>
              <a:sym typeface="Arial"/>
            </a:endParaRPr>
          </a:p>
          <a:p>
            <a:pPr marL="0" lvl="0" indent="0" algn="l" rtl="0">
              <a:spcBef>
                <a:spcPts val="0"/>
              </a:spcBef>
              <a:spcAft>
                <a:spcPts val="1200"/>
              </a:spcAft>
              <a:buNone/>
            </a:pPr>
            <a:endParaRPr sz="1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Google Shape;186;p26"/>
          <p:cNvPicPr preferRelativeResize="0"/>
          <p:nvPr/>
        </p:nvPicPr>
        <p:blipFill>
          <a:blip r:embed="rId3">
            <a:alphaModFix/>
          </a:blip>
          <a:stretch>
            <a:fillRect/>
          </a:stretch>
        </p:blipFill>
        <p:spPr>
          <a:xfrm>
            <a:off x="1500900" y="2887200"/>
            <a:ext cx="2705100" cy="1685925"/>
          </a:xfrm>
          <a:prstGeom prst="rect">
            <a:avLst/>
          </a:prstGeom>
          <a:noFill/>
          <a:ln>
            <a:noFill/>
          </a:ln>
          <a:effectLst>
            <a:outerShdw blurRad="1428750" dist="19050" algn="bl" rotWithShape="0">
              <a:srgbClr val="4A86E8">
                <a:alpha val="89000"/>
              </a:srgbClr>
            </a:outerShdw>
          </a:effectLst>
        </p:spPr>
      </p:pic>
      <p:pic>
        <p:nvPicPr>
          <p:cNvPr id="187" name="Google Shape;187;p26"/>
          <p:cNvPicPr preferRelativeResize="0"/>
          <p:nvPr/>
        </p:nvPicPr>
        <p:blipFill>
          <a:blip r:embed="rId4">
            <a:alphaModFix/>
          </a:blip>
          <a:stretch>
            <a:fillRect/>
          </a:stretch>
        </p:blipFill>
        <p:spPr>
          <a:xfrm>
            <a:off x="5152825" y="563100"/>
            <a:ext cx="2324099" cy="2324099"/>
          </a:xfrm>
          <a:prstGeom prst="rect">
            <a:avLst/>
          </a:prstGeom>
          <a:noFill/>
          <a:ln>
            <a:noFill/>
          </a:ln>
          <a:effectLst>
            <a:outerShdw blurRad="1428750" dist="19050" dir="5400000" algn="bl" rotWithShape="0">
              <a:srgbClr val="EC5C5C">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rgbClr val="000000"/>
              </a:buClr>
              <a:buSzPct val="36666"/>
              <a:buFont typeface="Arial"/>
              <a:buNone/>
            </a:pPr>
            <a:r>
              <a:rPr lang="en" sz="2700">
                <a:latin typeface="Arial"/>
                <a:ea typeface="Arial"/>
                <a:cs typeface="Arial"/>
                <a:sym typeface="Arial"/>
              </a:rPr>
              <a:t>Why use critical thinking skills?</a:t>
            </a:r>
            <a:endParaRPr/>
          </a:p>
        </p:txBody>
      </p:sp>
      <p:sp>
        <p:nvSpPr>
          <p:cNvPr id="193" name="Google Shape;193;p27"/>
          <p:cNvSpPr txBox="1">
            <a:spLocks noGrp="1"/>
          </p:cNvSpPr>
          <p:nvPr>
            <p:ph type="body" idx="1"/>
          </p:nvPr>
        </p:nvSpPr>
        <p:spPr>
          <a:xfrm>
            <a:off x="311700" y="1398175"/>
            <a:ext cx="8520600" cy="33390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en" sz="1200" b="1">
                <a:solidFill>
                  <a:schemeClr val="dk1"/>
                </a:solidFill>
                <a:latin typeface="Arial"/>
                <a:ea typeface="Arial"/>
                <a:cs typeface="Arial"/>
                <a:sym typeface="Arial"/>
              </a:rPr>
              <a:t>The society is made up of older gen and younger gen. Society cannot progress without active contribution of both gens. That is why it is crucial that the relation between them should be on the basis of love and honour. They should be mutually satisfied.</a:t>
            </a:r>
            <a:endParaRPr sz="1200" b="1">
              <a:solidFill>
                <a:schemeClr val="dk1"/>
              </a:solidFill>
              <a:latin typeface="Arial"/>
              <a:ea typeface="Arial"/>
              <a:cs typeface="Arial"/>
              <a:sym typeface="Arial"/>
            </a:endParaRPr>
          </a:p>
          <a:p>
            <a:pPr marL="0" lvl="0" indent="0" algn="l" rtl="0">
              <a:spcBef>
                <a:spcPts val="1200"/>
              </a:spcBef>
              <a:spcAft>
                <a:spcPts val="1200"/>
              </a:spcAft>
              <a:buNone/>
            </a:pPr>
            <a:r>
              <a:rPr lang="en" sz="1200" b="1">
                <a:solidFill>
                  <a:schemeClr val="dk1"/>
                </a:solidFill>
                <a:latin typeface="Arial"/>
                <a:ea typeface="Arial"/>
                <a:cs typeface="Arial"/>
                <a:sym typeface="Arial"/>
              </a:rPr>
              <a:t>I think to solve complex ethical, economic and environmental problems in the future, we need to learn how to work with information and our own thinking now. Critical thinking can be used to come to the right conclusions, make rational and considered decisions about almost everything that concerns us, the same generation gap can be solved with the help of correct and considered thoughts</a:t>
            </a:r>
            <a:endParaRPr b="1">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8"/>
          <p:cNvSpPr txBox="1">
            <a:spLocks noGrp="1"/>
          </p:cNvSpPr>
          <p:nvPr>
            <p:ph type="title"/>
          </p:nvPr>
        </p:nvSpPr>
        <p:spPr>
          <a:xfrm>
            <a:off x="136950" y="126850"/>
            <a:ext cx="4045200" cy="1564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       Solution?</a:t>
            </a:r>
            <a:endParaRPr/>
          </a:p>
        </p:txBody>
      </p:sp>
      <p:sp>
        <p:nvSpPr>
          <p:cNvPr id="199" name="Google Shape;199;p28"/>
          <p:cNvSpPr txBox="1">
            <a:spLocks noGrp="1"/>
          </p:cNvSpPr>
          <p:nvPr>
            <p:ph type="body" idx="2"/>
          </p:nvPr>
        </p:nvSpPr>
        <p:spPr>
          <a:xfrm>
            <a:off x="4835700" y="1024050"/>
            <a:ext cx="3837000" cy="3695100"/>
          </a:xfrm>
          <a:prstGeom prst="rect">
            <a:avLst/>
          </a:prstGeom>
        </p:spPr>
        <p:txBody>
          <a:bodyPr spcFirstLastPara="1" wrap="square" lIns="91425" tIns="91425" rIns="91425" bIns="91425" anchor="t" anchorCtr="0">
            <a:normAutofit fontScale="77500"/>
          </a:bodyPr>
          <a:lstStyle/>
          <a:p>
            <a:pPr marL="457200" lvl="0" indent="-302418" algn="l" rtl="0">
              <a:lnSpc>
                <a:spcPct val="200000"/>
              </a:lnSpc>
              <a:spcBef>
                <a:spcPts val="0"/>
              </a:spcBef>
              <a:spcAft>
                <a:spcPts val="0"/>
              </a:spcAft>
              <a:buSzPct val="100000"/>
              <a:buChar char="●"/>
            </a:pPr>
            <a:r>
              <a:rPr lang="en" sz="1500">
                <a:solidFill>
                  <a:srgbClr val="FFFFFF"/>
                </a:solidFill>
                <a:highlight>
                  <a:schemeClr val="dk1"/>
                </a:highlight>
                <a:latin typeface="Arial"/>
                <a:ea typeface="Arial"/>
                <a:cs typeface="Arial"/>
                <a:sym typeface="Arial"/>
              </a:rPr>
              <a:t>Keep An Open Mind. The way that kids think is different from how parents do.</a:t>
            </a:r>
            <a:endParaRPr sz="1500">
              <a:solidFill>
                <a:srgbClr val="FFFFFF"/>
              </a:solidFill>
              <a:highlight>
                <a:schemeClr val="dk1"/>
              </a:highlight>
              <a:latin typeface="Arial"/>
              <a:ea typeface="Arial"/>
              <a:cs typeface="Arial"/>
              <a:sym typeface="Arial"/>
            </a:endParaRPr>
          </a:p>
          <a:p>
            <a:pPr marL="457200" lvl="0" indent="-302418" algn="l" rtl="0">
              <a:lnSpc>
                <a:spcPct val="200000"/>
              </a:lnSpc>
              <a:spcBef>
                <a:spcPts val="0"/>
              </a:spcBef>
              <a:spcAft>
                <a:spcPts val="0"/>
              </a:spcAft>
              <a:buClr>
                <a:srgbClr val="FFFFFF"/>
              </a:buClr>
              <a:buSzPct val="100000"/>
              <a:buChar char="●"/>
            </a:pPr>
            <a:r>
              <a:rPr lang="en" sz="1500">
                <a:solidFill>
                  <a:srgbClr val="FFFFFF"/>
                </a:solidFill>
                <a:highlight>
                  <a:schemeClr val="dk1"/>
                </a:highlight>
                <a:latin typeface="Arial"/>
                <a:ea typeface="Arial"/>
                <a:cs typeface="Arial"/>
                <a:sym typeface="Arial"/>
              </a:rPr>
              <a:t>Communicate. Making the time to communicate    with your kids every day is very important.</a:t>
            </a:r>
            <a:endParaRPr sz="1500">
              <a:solidFill>
                <a:srgbClr val="FFFFFF"/>
              </a:solidFill>
              <a:highlight>
                <a:schemeClr val="dk1"/>
              </a:highlight>
              <a:latin typeface="Arial"/>
              <a:ea typeface="Arial"/>
              <a:cs typeface="Arial"/>
              <a:sym typeface="Arial"/>
            </a:endParaRPr>
          </a:p>
          <a:p>
            <a:pPr marL="457200" lvl="0" indent="-302418" algn="l" rtl="0">
              <a:lnSpc>
                <a:spcPct val="200000"/>
              </a:lnSpc>
              <a:spcBef>
                <a:spcPts val="0"/>
              </a:spcBef>
              <a:spcAft>
                <a:spcPts val="0"/>
              </a:spcAft>
              <a:buClr>
                <a:srgbClr val="FFFFFF"/>
              </a:buClr>
              <a:buSzPct val="100000"/>
              <a:buChar char="●"/>
            </a:pPr>
            <a:r>
              <a:rPr lang="en" sz="1500">
                <a:solidFill>
                  <a:srgbClr val="FFFFFF"/>
                </a:solidFill>
                <a:highlight>
                  <a:schemeClr val="dk1"/>
                </a:highlight>
                <a:latin typeface="Times New Roman"/>
                <a:ea typeface="Times New Roman"/>
                <a:cs typeface="Times New Roman"/>
                <a:sym typeface="Times New Roman"/>
              </a:rPr>
              <a:t> </a:t>
            </a:r>
            <a:r>
              <a:rPr lang="en" sz="1500">
                <a:solidFill>
                  <a:srgbClr val="FFFFFF"/>
                </a:solidFill>
                <a:highlight>
                  <a:schemeClr val="dk1"/>
                </a:highlight>
                <a:latin typeface="Arial"/>
                <a:ea typeface="Arial"/>
                <a:cs typeface="Arial"/>
                <a:sym typeface="Arial"/>
              </a:rPr>
              <a:t>Listen</a:t>
            </a:r>
            <a:endParaRPr sz="1500">
              <a:solidFill>
                <a:srgbClr val="FFFFFF"/>
              </a:solidFill>
              <a:highlight>
                <a:schemeClr val="dk1"/>
              </a:highlight>
              <a:latin typeface="Arial"/>
              <a:ea typeface="Arial"/>
              <a:cs typeface="Arial"/>
              <a:sym typeface="Arial"/>
            </a:endParaRPr>
          </a:p>
          <a:p>
            <a:pPr marL="457200" lvl="0" indent="-302418" algn="l" rtl="0">
              <a:lnSpc>
                <a:spcPct val="200000"/>
              </a:lnSpc>
              <a:spcBef>
                <a:spcPts val="0"/>
              </a:spcBef>
              <a:spcAft>
                <a:spcPts val="0"/>
              </a:spcAft>
              <a:buClr>
                <a:srgbClr val="FFFFFF"/>
              </a:buClr>
              <a:buSzPct val="100000"/>
              <a:buChar char="●"/>
            </a:pPr>
            <a:r>
              <a:rPr lang="en" sz="1500">
                <a:solidFill>
                  <a:srgbClr val="FFFFFF"/>
                </a:solidFill>
                <a:highlight>
                  <a:schemeClr val="dk1"/>
                </a:highlight>
                <a:latin typeface="Times New Roman"/>
                <a:ea typeface="Times New Roman"/>
                <a:cs typeface="Times New Roman"/>
                <a:sym typeface="Times New Roman"/>
              </a:rPr>
              <a:t> </a:t>
            </a:r>
            <a:r>
              <a:rPr lang="en" sz="1500">
                <a:solidFill>
                  <a:srgbClr val="FFFFFF"/>
                </a:solidFill>
                <a:highlight>
                  <a:schemeClr val="dk1"/>
                </a:highlight>
                <a:latin typeface="Arial"/>
                <a:ea typeface="Arial"/>
                <a:cs typeface="Arial"/>
                <a:sym typeface="Arial"/>
              </a:rPr>
              <a:t>Understand.</a:t>
            </a:r>
            <a:endParaRPr sz="1500">
              <a:solidFill>
                <a:srgbClr val="FFFFFF"/>
              </a:solidFill>
              <a:highlight>
                <a:schemeClr val="dk1"/>
              </a:highlight>
              <a:latin typeface="Arial"/>
              <a:ea typeface="Arial"/>
              <a:cs typeface="Arial"/>
              <a:sym typeface="Arial"/>
            </a:endParaRPr>
          </a:p>
          <a:p>
            <a:pPr marL="457200" lvl="0" indent="-302418" algn="l" rtl="0">
              <a:lnSpc>
                <a:spcPct val="200000"/>
              </a:lnSpc>
              <a:spcBef>
                <a:spcPts val="0"/>
              </a:spcBef>
              <a:spcAft>
                <a:spcPts val="0"/>
              </a:spcAft>
              <a:buClr>
                <a:srgbClr val="FFFFFF"/>
              </a:buClr>
              <a:buSzPct val="100000"/>
              <a:buChar char="●"/>
            </a:pPr>
            <a:r>
              <a:rPr lang="en" sz="1500">
                <a:solidFill>
                  <a:srgbClr val="FFFFFF"/>
                </a:solidFill>
                <a:highlight>
                  <a:schemeClr val="dk1"/>
                </a:highlight>
                <a:latin typeface="Arial"/>
                <a:ea typeface="Arial"/>
                <a:cs typeface="Arial"/>
                <a:sym typeface="Arial"/>
              </a:rPr>
              <a:t> Unconditional Love.</a:t>
            </a:r>
            <a:endParaRPr sz="1500">
              <a:solidFill>
                <a:srgbClr val="FFFFFF"/>
              </a:solidFill>
              <a:highlight>
                <a:schemeClr val="dk1"/>
              </a:highlight>
              <a:latin typeface="Arial"/>
              <a:ea typeface="Arial"/>
              <a:cs typeface="Arial"/>
              <a:sym typeface="Arial"/>
            </a:endParaRPr>
          </a:p>
          <a:p>
            <a:pPr marL="457200" lvl="0" indent="-302418" algn="l" rtl="0">
              <a:lnSpc>
                <a:spcPct val="200000"/>
              </a:lnSpc>
              <a:spcBef>
                <a:spcPts val="0"/>
              </a:spcBef>
              <a:spcAft>
                <a:spcPts val="0"/>
              </a:spcAft>
              <a:buClr>
                <a:srgbClr val="FFFFFF"/>
              </a:buClr>
              <a:buSzPct val="100000"/>
              <a:buChar char="●"/>
            </a:pPr>
            <a:r>
              <a:rPr lang="en" sz="1500">
                <a:solidFill>
                  <a:srgbClr val="FFFFFF"/>
                </a:solidFill>
                <a:highlight>
                  <a:schemeClr val="dk1"/>
                </a:highlight>
                <a:latin typeface="Times New Roman"/>
                <a:ea typeface="Times New Roman"/>
                <a:cs typeface="Times New Roman"/>
                <a:sym typeface="Times New Roman"/>
              </a:rPr>
              <a:t> </a:t>
            </a:r>
            <a:r>
              <a:rPr lang="en" sz="1500">
                <a:solidFill>
                  <a:srgbClr val="FFFFFF"/>
                </a:solidFill>
                <a:highlight>
                  <a:schemeClr val="dk1"/>
                </a:highlight>
                <a:latin typeface="Arial"/>
                <a:ea typeface="Arial"/>
                <a:cs typeface="Arial"/>
                <a:sym typeface="Arial"/>
              </a:rPr>
              <a:t>Compromise.</a:t>
            </a:r>
            <a:endParaRPr sz="1500">
              <a:solidFill>
                <a:srgbClr val="FFFFFF"/>
              </a:solidFill>
              <a:highlight>
                <a:schemeClr val="dk1"/>
              </a:highlight>
              <a:latin typeface="Arial"/>
              <a:ea typeface="Arial"/>
              <a:cs typeface="Arial"/>
              <a:sym typeface="Arial"/>
            </a:endParaRPr>
          </a:p>
          <a:p>
            <a:pPr marL="685800" lvl="0" indent="-228600" algn="l" rtl="0">
              <a:spcBef>
                <a:spcPts val="300"/>
              </a:spcBef>
              <a:spcAft>
                <a:spcPts val="0"/>
              </a:spcAft>
              <a:buNone/>
            </a:pPr>
            <a:endParaRPr sz="1100">
              <a:solidFill>
                <a:srgbClr val="202124"/>
              </a:solidFill>
              <a:highlight>
                <a:schemeClr val="accent6"/>
              </a:highlight>
              <a:latin typeface="Arial"/>
              <a:ea typeface="Arial"/>
              <a:cs typeface="Arial"/>
              <a:sym typeface="Arial"/>
            </a:endParaRPr>
          </a:p>
          <a:p>
            <a:pPr marL="457200" lvl="0" indent="-228600" algn="l" rtl="0">
              <a:spcBef>
                <a:spcPts val="300"/>
              </a:spcBef>
              <a:spcAft>
                <a:spcPts val="0"/>
              </a:spcAft>
              <a:buNone/>
            </a:pPr>
            <a:endParaRPr sz="1100">
              <a:solidFill>
                <a:srgbClr val="202124"/>
              </a:solidFill>
              <a:highlight>
                <a:schemeClr val="accent6"/>
              </a:highlight>
              <a:latin typeface="Arial"/>
              <a:ea typeface="Arial"/>
              <a:cs typeface="Arial"/>
              <a:sym typeface="Arial"/>
            </a:endParaRPr>
          </a:p>
          <a:p>
            <a:pPr marL="0" lvl="0" indent="0" algn="l" rtl="0">
              <a:spcBef>
                <a:spcPts val="300"/>
              </a:spcBef>
              <a:spcAft>
                <a:spcPts val="1200"/>
              </a:spcAft>
              <a:buNone/>
            </a:pPr>
            <a:endParaRPr/>
          </a:p>
        </p:txBody>
      </p:sp>
      <p:sp>
        <p:nvSpPr>
          <p:cNvPr id="200" name="Google Shape;200;p28"/>
          <p:cNvSpPr txBox="1">
            <a:spLocks noGrp="1"/>
          </p:cNvSpPr>
          <p:nvPr>
            <p:ph type="subTitle" idx="1"/>
          </p:nvPr>
        </p:nvSpPr>
        <p:spPr>
          <a:xfrm>
            <a:off x="286850" y="2687776"/>
            <a:ext cx="4045200" cy="1269300"/>
          </a:xfrm>
          <a:prstGeom prst="rect">
            <a:avLst/>
          </a:prstGeom>
        </p:spPr>
        <p:txBody>
          <a:bodyPr spcFirstLastPara="1" wrap="square" lIns="91425" tIns="91425" rIns="91425" bIns="91425" anchor="t" anchorCtr="0">
            <a:normAutofit lnSpcReduction="20000"/>
          </a:bodyPr>
          <a:lstStyle/>
          <a:p>
            <a:pPr marL="0" lvl="0" indent="0" algn="ctr" rtl="0">
              <a:lnSpc>
                <a:spcPct val="115000"/>
              </a:lnSpc>
              <a:spcBef>
                <a:spcPts val="1200"/>
              </a:spcBef>
              <a:spcAft>
                <a:spcPts val="0"/>
              </a:spcAft>
              <a:buNone/>
            </a:pPr>
            <a:r>
              <a:rPr lang="en">
                <a:solidFill>
                  <a:srgbClr val="CC0000"/>
                </a:solidFill>
                <a:latin typeface="Arial"/>
                <a:ea typeface="Arial"/>
                <a:cs typeface="Arial"/>
                <a:sym typeface="Arial"/>
              </a:rPr>
              <a:t>By understanding each others sentiment &amp; values </a:t>
            </a:r>
            <a:endParaRPr>
              <a:solidFill>
                <a:srgbClr val="CC0000"/>
              </a:solidFill>
              <a:latin typeface="Arial"/>
              <a:ea typeface="Arial"/>
              <a:cs typeface="Arial"/>
              <a:sym typeface="Arial"/>
            </a:endParaRPr>
          </a:p>
          <a:p>
            <a:pPr marL="0" lvl="0" indent="0" algn="ctr" rtl="0">
              <a:spcBef>
                <a:spcPts val="120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
                                        </p:tgtEl>
                                        <p:attrNameLst>
                                          <p:attrName>style.visibility</p:attrName>
                                        </p:attrNameLst>
                                      </p:cBhvr>
                                      <p:to>
                                        <p:strVal val="visible"/>
                                      </p:to>
                                    </p:set>
                                    <p:animEffect transition="in" filter="fade">
                                      <p:cBhvr>
                                        <p:cTn id="7" dur="1000"/>
                                        <p:tgtEl>
                                          <p:spTgt spid="198"/>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200"/>
                                        </p:tgtEl>
                                        <p:attrNameLst>
                                          <p:attrName>style.visibility</p:attrName>
                                        </p:attrNameLst>
                                      </p:cBhvr>
                                      <p:to>
                                        <p:strVal val="visible"/>
                                      </p:to>
                                    </p:set>
                                    <p:anim calcmode="lin" valueType="num">
                                      <p:cBhvr additive="base">
                                        <p:cTn id="12" dur="1000"/>
                                        <p:tgtEl>
                                          <p:spTgt spid="200"/>
                                        </p:tgtEl>
                                        <p:attrNameLst>
                                          <p:attrName>ppt_w</p:attrName>
                                        </p:attrNameLst>
                                      </p:cBhvr>
                                      <p:tavLst>
                                        <p:tav tm="0">
                                          <p:val>
                                            <p:strVal val="0"/>
                                          </p:val>
                                        </p:tav>
                                        <p:tav tm="100000">
                                          <p:val>
                                            <p:strVal val="#ppt_w"/>
                                          </p:val>
                                        </p:tav>
                                      </p:tavLst>
                                    </p:anim>
                                    <p:anim calcmode="lin" valueType="num">
                                      <p:cBhvr additive="base">
                                        <p:cTn id="13" dur="1000"/>
                                        <p:tgtEl>
                                          <p:spTgt spid="200"/>
                                        </p:tgtEl>
                                        <p:attrNameLst>
                                          <p:attrName>ppt_h</p:attrName>
                                        </p:attrNameLst>
                                      </p:cBhvr>
                                      <p:tavLst>
                                        <p:tav tm="0">
                                          <p:val>
                                            <p:strVal val="0"/>
                                          </p:val>
                                        </p:tav>
                                        <p:tav tm="100000">
                                          <p:val>
                                            <p:strVal val="#ppt_h"/>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99"/>
                                        </p:tgtEl>
                                        <p:attrNameLst>
                                          <p:attrName>style.visibility</p:attrName>
                                        </p:attrNameLst>
                                      </p:cBhvr>
                                      <p:to>
                                        <p:strVal val="visible"/>
                                      </p:to>
                                    </p:set>
                                    <p:animEffect transition="in" filter="fade">
                                      <p:cBhvr>
                                        <p:cTn id="17" dur="1000"/>
                                        <p:tgtEl>
                                          <p:spTgt spid="1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04"/>
        <p:cNvGrpSpPr/>
        <p:nvPr/>
      </p:nvGrpSpPr>
      <p:grpSpPr>
        <a:xfrm>
          <a:off x="0" y="0"/>
          <a:ext cx="0" cy="0"/>
          <a:chOff x="0" y="0"/>
          <a:chExt cx="0" cy="0"/>
        </a:xfrm>
      </p:grpSpPr>
      <p:pic>
        <p:nvPicPr>
          <p:cNvPr id="205" name="Google Shape;205;p29"/>
          <p:cNvPicPr preferRelativeResize="0"/>
          <p:nvPr/>
        </p:nvPicPr>
        <p:blipFill>
          <a:blip r:embed="rId3">
            <a:alphaModFix/>
          </a:blip>
          <a:stretch>
            <a:fillRect/>
          </a:stretch>
        </p:blipFill>
        <p:spPr>
          <a:xfrm>
            <a:off x="1348825" y="1206625"/>
            <a:ext cx="2730249" cy="2730249"/>
          </a:xfrm>
          <a:prstGeom prst="rect">
            <a:avLst/>
          </a:prstGeom>
          <a:noFill/>
          <a:ln>
            <a:noFill/>
          </a:ln>
          <a:effectLst>
            <a:outerShdw blurRad="1428750" dist="19050" dir="5400000" algn="bl" rotWithShape="0">
              <a:schemeClr val="accent5">
                <a:alpha val="89000"/>
              </a:schemeClr>
            </a:outerShdw>
            <a:reflection stA="39000" endPos="50000" fadeDir="5400012" sy="-100000" algn="bl" rotWithShape="0"/>
          </a:effectLst>
        </p:spPr>
      </p:pic>
      <p:pic>
        <p:nvPicPr>
          <p:cNvPr id="206" name="Google Shape;206;p29"/>
          <p:cNvPicPr preferRelativeResize="0"/>
          <p:nvPr/>
        </p:nvPicPr>
        <p:blipFill rotWithShape="1">
          <a:blip r:embed="rId4">
            <a:alphaModFix/>
          </a:blip>
          <a:srcRect b="6103"/>
          <a:stretch/>
        </p:blipFill>
        <p:spPr>
          <a:xfrm>
            <a:off x="5123775" y="923800"/>
            <a:ext cx="2902075" cy="1647950"/>
          </a:xfrm>
          <a:prstGeom prst="rect">
            <a:avLst/>
          </a:prstGeom>
          <a:noFill/>
          <a:ln>
            <a:noFill/>
          </a:ln>
        </p:spPr>
      </p:pic>
      <p:pic>
        <p:nvPicPr>
          <p:cNvPr id="207" name="Google Shape;207;p29"/>
          <p:cNvPicPr preferRelativeResize="0"/>
          <p:nvPr/>
        </p:nvPicPr>
        <p:blipFill>
          <a:blip r:embed="rId5">
            <a:alphaModFix/>
          </a:blip>
          <a:stretch>
            <a:fillRect/>
          </a:stretch>
        </p:blipFill>
        <p:spPr>
          <a:xfrm>
            <a:off x="5123775" y="2423875"/>
            <a:ext cx="2902075" cy="17550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
                                        </p:tgtEl>
                                        <p:attrNameLst>
                                          <p:attrName>style.visibility</p:attrName>
                                        </p:attrNameLst>
                                      </p:cBhvr>
                                      <p:to>
                                        <p:strVal val="visible"/>
                                      </p:to>
                                    </p:set>
                                    <p:animEffect transition="in" filter="fade">
                                      <p:cBhvr>
                                        <p:cTn id="7" dur="1000"/>
                                        <p:tgtEl>
                                          <p:spTgt spid="20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6"/>
                                        </p:tgtEl>
                                        <p:attrNameLst>
                                          <p:attrName>style.visibility</p:attrName>
                                        </p:attrNameLst>
                                      </p:cBhvr>
                                      <p:to>
                                        <p:strVal val="visible"/>
                                      </p:to>
                                    </p:set>
                                    <p:animEffect transition="in" filter="fade">
                                      <p:cBhvr>
                                        <p:cTn id="12" dur="1000"/>
                                        <p:tgtEl>
                                          <p:spTgt spid="206"/>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207"/>
                                        </p:tgtEl>
                                        <p:attrNameLst>
                                          <p:attrName>style.visibility</p:attrName>
                                        </p:attrNameLst>
                                      </p:cBhvr>
                                      <p:to>
                                        <p:strVal val="visible"/>
                                      </p:to>
                                    </p:set>
                                    <p:animEffect transition="in" filter="fade">
                                      <p:cBhvr>
                                        <p:cTn id="16" dur="1000"/>
                                        <p:tgtEl>
                                          <p:spTgt spid="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30"/>
          <p:cNvPicPr preferRelativeResize="0"/>
          <p:nvPr/>
        </p:nvPicPr>
        <p:blipFill rotWithShape="1">
          <a:blip r:embed="rId3">
            <a:alphaModFix/>
          </a:blip>
          <a:srcRect b="9477"/>
          <a:stretch/>
        </p:blipFill>
        <p:spPr>
          <a:xfrm>
            <a:off x="0" y="0"/>
            <a:ext cx="9144001" cy="5143500"/>
          </a:xfrm>
          <a:prstGeom prst="rect">
            <a:avLst/>
          </a:prstGeom>
          <a:noFill/>
          <a:ln>
            <a:noFill/>
          </a:ln>
        </p:spPr>
      </p:pic>
      <p:sp>
        <p:nvSpPr>
          <p:cNvPr id="213" name="Google Shape;213;p30"/>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How to use Critical Thinking?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1"/>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Sponge and Panning for Gold Technique</a:t>
            </a:r>
            <a:endParaRPr/>
          </a:p>
        </p:txBody>
      </p:sp>
      <p:sp>
        <p:nvSpPr>
          <p:cNvPr id="219" name="Google Shape;219;p31"/>
          <p:cNvSpPr txBox="1">
            <a:spLocks noGrp="1"/>
          </p:cNvSpPr>
          <p:nvPr>
            <p:ph type="body" idx="1"/>
          </p:nvPr>
        </p:nvSpPr>
        <p:spPr>
          <a:xfrm>
            <a:off x="311700" y="1213050"/>
            <a:ext cx="7240500" cy="3339000"/>
          </a:xfrm>
          <a:prstGeom prst="rect">
            <a:avLst/>
          </a:prstGeom>
        </p:spPr>
        <p:txBody>
          <a:bodyPr spcFirstLastPara="1" wrap="square" lIns="91425" tIns="91425" rIns="91425" bIns="91425" anchor="t" anchorCtr="0">
            <a:normAutofit/>
          </a:bodyPr>
          <a:lstStyle/>
          <a:p>
            <a:pPr marL="457200" lvl="0" indent="-387350" algn="l" rtl="0">
              <a:spcBef>
                <a:spcPts val="0"/>
              </a:spcBef>
              <a:spcAft>
                <a:spcPts val="0"/>
              </a:spcAft>
              <a:buSzPts val="2500"/>
              <a:buChar char="●"/>
            </a:pPr>
            <a:r>
              <a:rPr lang="en" sz="2500"/>
              <a:t>The Sponge Technique</a:t>
            </a:r>
            <a:endParaRPr sz="2500"/>
          </a:p>
          <a:p>
            <a:pPr marL="914400" lvl="1" indent="-387350" algn="l" rtl="0">
              <a:spcBef>
                <a:spcPts val="0"/>
              </a:spcBef>
              <a:spcAft>
                <a:spcPts val="0"/>
              </a:spcAft>
              <a:buSzPts val="2500"/>
              <a:buChar char="○"/>
            </a:pPr>
            <a:r>
              <a:rPr lang="en" sz="2500"/>
              <a:t>Absorbing Information</a:t>
            </a:r>
            <a:endParaRPr sz="2500"/>
          </a:p>
          <a:p>
            <a:pPr marL="0" lvl="0" indent="0" algn="l" rtl="0">
              <a:spcBef>
                <a:spcPts val="1200"/>
              </a:spcBef>
              <a:spcAft>
                <a:spcPts val="0"/>
              </a:spcAft>
              <a:buNone/>
            </a:pPr>
            <a:endParaRPr sz="2500"/>
          </a:p>
          <a:p>
            <a:pPr marL="457200" lvl="0" indent="-387350" algn="l" rtl="0">
              <a:spcBef>
                <a:spcPts val="1200"/>
              </a:spcBef>
              <a:spcAft>
                <a:spcPts val="0"/>
              </a:spcAft>
              <a:buSzPts val="2500"/>
              <a:buChar char="●"/>
            </a:pPr>
            <a:r>
              <a:rPr lang="en" sz="2500"/>
              <a:t>The Panning for Gold Technique</a:t>
            </a:r>
            <a:endParaRPr sz="2500"/>
          </a:p>
          <a:p>
            <a:pPr marL="914400" lvl="1" indent="-387350" algn="l" rtl="0">
              <a:spcBef>
                <a:spcPts val="0"/>
              </a:spcBef>
              <a:spcAft>
                <a:spcPts val="0"/>
              </a:spcAft>
              <a:buSzPts val="2500"/>
              <a:buChar char="○"/>
            </a:pPr>
            <a:r>
              <a:rPr lang="en" sz="2500"/>
              <a:t>Filter the Information</a:t>
            </a:r>
            <a:endParaRPr sz="2500"/>
          </a:p>
        </p:txBody>
      </p:sp>
      <p:cxnSp>
        <p:nvCxnSpPr>
          <p:cNvPr id="220" name="Google Shape;220;p31"/>
          <p:cNvCxnSpPr/>
          <p:nvPr/>
        </p:nvCxnSpPr>
        <p:spPr>
          <a:xfrm rot="10800000">
            <a:off x="509400" y="4552050"/>
            <a:ext cx="8147100" cy="0"/>
          </a:xfrm>
          <a:prstGeom prst="straightConnector1">
            <a:avLst/>
          </a:prstGeom>
          <a:noFill/>
          <a:ln w="19050" cap="flat" cmpd="sng">
            <a:solidFill>
              <a:schemeClr val="dk1"/>
            </a:solidFill>
            <a:prstDash val="dot"/>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 name="Google Shape;92;p14"/>
          <p:cNvPicPr preferRelativeResize="0"/>
          <p:nvPr/>
        </p:nvPicPr>
        <p:blipFill rotWithShape="1">
          <a:blip r:embed="rId3">
            <a:alphaModFix/>
          </a:blip>
          <a:srcRect l="10076" r="10076"/>
          <a:stretch/>
        </p:blipFill>
        <p:spPr>
          <a:xfrm>
            <a:off x="231725" y="1363020"/>
            <a:ext cx="1644300" cy="1644300"/>
          </a:xfrm>
          <a:prstGeom prst="ellipse">
            <a:avLst/>
          </a:prstGeom>
          <a:noFill/>
          <a:ln>
            <a:noFill/>
          </a:ln>
        </p:spPr>
      </p:pic>
      <p:pic>
        <p:nvPicPr>
          <p:cNvPr id="93" name="Google Shape;93;p14"/>
          <p:cNvPicPr preferRelativeResize="0"/>
          <p:nvPr/>
        </p:nvPicPr>
        <p:blipFill rotWithShape="1">
          <a:blip r:embed="rId3">
            <a:alphaModFix/>
          </a:blip>
          <a:srcRect l="10070" r="10070"/>
          <a:stretch/>
        </p:blipFill>
        <p:spPr>
          <a:xfrm>
            <a:off x="1972368" y="1363170"/>
            <a:ext cx="1644300" cy="1644000"/>
          </a:xfrm>
          <a:prstGeom prst="ellipse">
            <a:avLst/>
          </a:prstGeom>
          <a:noFill/>
          <a:ln>
            <a:noFill/>
          </a:ln>
        </p:spPr>
      </p:pic>
      <p:pic>
        <p:nvPicPr>
          <p:cNvPr id="94" name="Google Shape;94;p14"/>
          <p:cNvPicPr preferRelativeResize="0"/>
          <p:nvPr/>
        </p:nvPicPr>
        <p:blipFill rotWithShape="1">
          <a:blip r:embed="rId3">
            <a:alphaModFix/>
          </a:blip>
          <a:srcRect l="10071" t="4689"/>
          <a:stretch/>
        </p:blipFill>
        <p:spPr>
          <a:xfrm>
            <a:off x="3713025" y="1440100"/>
            <a:ext cx="1851824" cy="1567224"/>
          </a:xfrm>
          <a:prstGeom prst="rect">
            <a:avLst/>
          </a:prstGeom>
          <a:noFill/>
          <a:ln>
            <a:noFill/>
          </a:ln>
        </p:spPr>
      </p:pic>
      <p:sp>
        <p:nvSpPr>
          <p:cNvPr id="95" name="Google Shape;95;p14"/>
          <p:cNvSpPr txBox="1">
            <a:spLocks noGrp="1"/>
          </p:cNvSpPr>
          <p:nvPr>
            <p:ph type="title" idx="4294967295"/>
          </p:nvPr>
        </p:nvSpPr>
        <p:spPr>
          <a:xfrm>
            <a:off x="42725" y="3114744"/>
            <a:ext cx="2022300" cy="578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a:t>Saber Nada</a:t>
            </a:r>
            <a:endParaRPr sz="1800">
              <a:solidFill>
                <a:schemeClr val="dk1"/>
              </a:solidFill>
            </a:endParaRPr>
          </a:p>
        </p:txBody>
      </p:sp>
      <p:sp>
        <p:nvSpPr>
          <p:cNvPr id="96" name="Google Shape;96;p14"/>
          <p:cNvSpPr txBox="1">
            <a:spLocks noGrp="1"/>
          </p:cNvSpPr>
          <p:nvPr>
            <p:ph type="body" idx="4294967295"/>
          </p:nvPr>
        </p:nvSpPr>
        <p:spPr>
          <a:xfrm>
            <a:off x="42725" y="3648613"/>
            <a:ext cx="20223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200"/>
              <a:t>2021380032</a:t>
            </a:r>
            <a:endParaRPr sz="1200">
              <a:solidFill>
                <a:schemeClr val="dk2"/>
              </a:solidFill>
            </a:endParaRPr>
          </a:p>
        </p:txBody>
      </p:sp>
      <p:sp>
        <p:nvSpPr>
          <p:cNvPr id="97" name="Google Shape;97;p14"/>
          <p:cNvSpPr txBox="1">
            <a:spLocks noGrp="1"/>
          </p:cNvSpPr>
          <p:nvPr>
            <p:ph type="title" idx="4294967295"/>
          </p:nvPr>
        </p:nvSpPr>
        <p:spPr>
          <a:xfrm>
            <a:off x="3627780" y="3200194"/>
            <a:ext cx="2022300" cy="5787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sz="1800"/>
              <a:t>Makhmudov Azizkhon</a:t>
            </a:r>
            <a:endParaRPr sz="1800"/>
          </a:p>
        </p:txBody>
      </p:sp>
      <p:sp>
        <p:nvSpPr>
          <p:cNvPr id="98" name="Google Shape;98;p14"/>
          <p:cNvSpPr txBox="1">
            <a:spLocks noGrp="1"/>
          </p:cNvSpPr>
          <p:nvPr>
            <p:ph type="title" idx="4294967295"/>
          </p:nvPr>
        </p:nvSpPr>
        <p:spPr>
          <a:xfrm>
            <a:off x="6941829" y="3114744"/>
            <a:ext cx="2022300" cy="578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a:t>Abid Ali</a:t>
            </a:r>
            <a:endParaRPr sz="1800">
              <a:solidFill>
                <a:schemeClr val="dk1"/>
              </a:solidFill>
            </a:endParaRPr>
          </a:p>
        </p:txBody>
      </p:sp>
      <p:sp>
        <p:nvSpPr>
          <p:cNvPr id="99" name="Google Shape;99;p14"/>
          <p:cNvSpPr txBox="1">
            <a:spLocks noGrp="1"/>
          </p:cNvSpPr>
          <p:nvPr>
            <p:ph type="body" idx="4294967295"/>
          </p:nvPr>
        </p:nvSpPr>
        <p:spPr>
          <a:xfrm>
            <a:off x="3540355" y="3778888"/>
            <a:ext cx="20223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200"/>
              <a:t>2021380153</a:t>
            </a:r>
            <a:endParaRPr sz="1200">
              <a:solidFill>
                <a:schemeClr val="dk2"/>
              </a:solidFill>
            </a:endParaRPr>
          </a:p>
        </p:txBody>
      </p:sp>
      <p:sp>
        <p:nvSpPr>
          <p:cNvPr id="100" name="Google Shape;100;p14"/>
          <p:cNvSpPr txBox="1">
            <a:spLocks noGrp="1"/>
          </p:cNvSpPr>
          <p:nvPr>
            <p:ph type="body" idx="4294967295"/>
          </p:nvPr>
        </p:nvSpPr>
        <p:spPr>
          <a:xfrm>
            <a:off x="6941829" y="3715563"/>
            <a:ext cx="20223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200"/>
              <a:t>2019380141</a:t>
            </a:r>
            <a:endParaRPr sz="1200">
              <a:solidFill>
                <a:schemeClr val="dk2"/>
              </a:solidFill>
            </a:endParaRPr>
          </a:p>
        </p:txBody>
      </p:sp>
      <p:pic>
        <p:nvPicPr>
          <p:cNvPr id="101" name="Google Shape;101;p14"/>
          <p:cNvPicPr preferRelativeResize="0"/>
          <p:nvPr/>
        </p:nvPicPr>
        <p:blipFill rotWithShape="1">
          <a:blip r:embed="rId3">
            <a:alphaModFix/>
          </a:blip>
          <a:srcRect l="10076" r="10076"/>
          <a:stretch/>
        </p:blipFill>
        <p:spPr>
          <a:xfrm>
            <a:off x="5492052" y="1363020"/>
            <a:ext cx="1644300" cy="1644300"/>
          </a:xfrm>
          <a:prstGeom prst="ellipse">
            <a:avLst/>
          </a:prstGeom>
          <a:noFill/>
          <a:ln>
            <a:noFill/>
          </a:ln>
        </p:spPr>
      </p:pic>
      <p:sp>
        <p:nvSpPr>
          <p:cNvPr id="102" name="Google Shape;102;p14"/>
          <p:cNvSpPr txBox="1">
            <a:spLocks noGrp="1"/>
          </p:cNvSpPr>
          <p:nvPr>
            <p:ph type="title" idx="4294967295"/>
          </p:nvPr>
        </p:nvSpPr>
        <p:spPr>
          <a:xfrm>
            <a:off x="1783365" y="3254269"/>
            <a:ext cx="2022300" cy="5787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sz="1800"/>
              <a:t>Mahmud</a:t>
            </a:r>
            <a:endParaRPr sz="1800"/>
          </a:p>
          <a:p>
            <a:pPr marL="0" lvl="0" indent="0" algn="ctr" rtl="0">
              <a:spcBef>
                <a:spcPts val="0"/>
              </a:spcBef>
              <a:spcAft>
                <a:spcPts val="0"/>
              </a:spcAft>
              <a:buNone/>
            </a:pPr>
            <a:r>
              <a:rPr lang="en" sz="1800"/>
              <a:t>Abrar</a:t>
            </a:r>
            <a:endParaRPr sz="1800"/>
          </a:p>
        </p:txBody>
      </p:sp>
      <p:sp>
        <p:nvSpPr>
          <p:cNvPr id="103" name="Google Shape;103;p14"/>
          <p:cNvSpPr txBox="1">
            <a:spLocks noGrp="1"/>
          </p:cNvSpPr>
          <p:nvPr>
            <p:ph type="body" idx="4294967295"/>
          </p:nvPr>
        </p:nvSpPr>
        <p:spPr>
          <a:xfrm>
            <a:off x="1783365" y="3778888"/>
            <a:ext cx="20223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200"/>
              <a:t>2019380188</a:t>
            </a:r>
            <a:endParaRPr sz="1200">
              <a:solidFill>
                <a:schemeClr val="dk2"/>
              </a:solidFill>
            </a:endParaRPr>
          </a:p>
        </p:txBody>
      </p:sp>
      <p:pic>
        <p:nvPicPr>
          <p:cNvPr id="104" name="Google Shape;104;p14"/>
          <p:cNvPicPr preferRelativeResize="0"/>
          <p:nvPr/>
        </p:nvPicPr>
        <p:blipFill rotWithShape="1">
          <a:blip r:embed="rId3">
            <a:alphaModFix/>
          </a:blip>
          <a:srcRect l="10076" r="10076"/>
          <a:stretch/>
        </p:blipFill>
        <p:spPr>
          <a:xfrm>
            <a:off x="7271065" y="1317895"/>
            <a:ext cx="1644300" cy="1644300"/>
          </a:xfrm>
          <a:prstGeom prst="ellipse">
            <a:avLst/>
          </a:prstGeom>
          <a:noFill/>
          <a:ln>
            <a:noFill/>
          </a:ln>
        </p:spPr>
      </p:pic>
      <p:sp>
        <p:nvSpPr>
          <p:cNvPr id="105" name="Google Shape;105;p14"/>
          <p:cNvSpPr txBox="1">
            <a:spLocks noGrp="1"/>
          </p:cNvSpPr>
          <p:nvPr>
            <p:ph type="title" idx="4294967295"/>
          </p:nvPr>
        </p:nvSpPr>
        <p:spPr>
          <a:xfrm>
            <a:off x="5303041" y="3254269"/>
            <a:ext cx="2022300" cy="5787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sz="1800"/>
              <a:t>Livia</a:t>
            </a:r>
            <a:endParaRPr sz="1800"/>
          </a:p>
          <a:p>
            <a:pPr marL="0" lvl="0" indent="0" algn="ctr" rtl="0">
              <a:spcBef>
                <a:spcPts val="0"/>
              </a:spcBef>
              <a:spcAft>
                <a:spcPts val="0"/>
              </a:spcAft>
              <a:buNone/>
            </a:pPr>
            <a:r>
              <a:rPr lang="en" sz="1800"/>
              <a:t>Lendranita</a:t>
            </a:r>
            <a:endParaRPr sz="1800"/>
          </a:p>
        </p:txBody>
      </p:sp>
      <p:sp>
        <p:nvSpPr>
          <p:cNvPr id="106" name="Google Shape;106;p14"/>
          <p:cNvSpPr txBox="1">
            <a:spLocks noGrp="1"/>
          </p:cNvSpPr>
          <p:nvPr>
            <p:ph type="body" idx="4294967295"/>
          </p:nvPr>
        </p:nvSpPr>
        <p:spPr>
          <a:xfrm>
            <a:off x="5303054" y="3769788"/>
            <a:ext cx="2022300" cy="11538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200"/>
              <a:t>2021380033</a:t>
            </a:r>
            <a:endParaRPr sz="120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2"/>
          <p:cNvSpPr txBox="1">
            <a:spLocks noGrp="1"/>
          </p:cNvSpPr>
          <p:nvPr>
            <p:ph type="title"/>
          </p:nvPr>
        </p:nvSpPr>
        <p:spPr>
          <a:xfrm>
            <a:off x="2728350" y="0"/>
            <a:ext cx="3687300" cy="1012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Example Text:</a:t>
            </a:r>
            <a:endParaRPr/>
          </a:p>
        </p:txBody>
      </p:sp>
      <p:sp>
        <p:nvSpPr>
          <p:cNvPr id="226" name="Google Shape;226;p32"/>
          <p:cNvSpPr txBox="1"/>
          <p:nvPr/>
        </p:nvSpPr>
        <p:spPr>
          <a:xfrm>
            <a:off x="801900" y="1012808"/>
            <a:ext cx="7540200" cy="399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b="1" i="1">
                <a:solidFill>
                  <a:srgbClr val="FAFAFA"/>
                </a:solidFill>
                <a:latin typeface="Roboto"/>
                <a:ea typeface="Roboto"/>
                <a:cs typeface="Roboto"/>
                <a:sym typeface="Roboto"/>
              </a:rPr>
              <a:t>“More often than not, when your teen disagrees with you, it may really be about having a different opinion in order to be different from you. When your teen was younger, chances are he thought you knew the answers to all his questions! Now he has the maturity and thinking skills to come up with some of the answers himself; maybe even incorrect answers. No matter what you disagree about, your teen needs to know he/she is loved; which is most often not communicated when everyone is upset.”</a:t>
            </a:r>
            <a:endParaRPr sz="1500" b="1" i="1">
              <a:solidFill>
                <a:srgbClr val="FAFAFA"/>
              </a:solidFill>
              <a:latin typeface="Roboto"/>
              <a:ea typeface="Roboto"/>
              <a:cs typeface="Roboto"/>
              <a:sym typeface="Roboto"/>
            </a:endParaRPr>
          </a:p>
          <a:p>
            <a:pPr marL="0" lvl="0" indent="0" algn="l" rtl="0">
              <a:lnSpc>
                <a:spcPct val="115000"/>
              </a:lnSpc>
              <a:spcBef>
                <a:spcPts val="1000"/>
              </a:spcBef>
              <a:spcAft>
                <a:spcPts val="1000"/>
              </a:spcAft>
              <a:buNone/>
            </a:pPr>
            <a:r>
              <a:rPr lang="en" sz="1500" b="1" i="1">
                <a:solidFill>
                  <a:srgbClr val="FAFAFA"/>
                </a:solidFill>
                <a:latin typeface="Roboto"/>
                <a:ea typeface="Roboto"/>
                <a:cs typeface="Roboto"/>
                <a:sym typeface="Roboto"/>
              </a:rPr>
              <a:t>“Importantly, if parents have taught and demonstrated love and respect in the family when the children are younger, as a teenager, they will eventually learn to understand and accept the difference of opinions and respect their parents for being understanding and wise in how they dealt with them later on in their lives. I also know for sure that the more I desired my parents would change and prayed for it, the more I saw changes in myself first. Ten years later, my mother and I have a relationship that many say they are jealous of and wish they had with their own parents. I believe being humble enough to realize we don’t know-it-all, both parents and young people, goes a long way in God helping us love and respect each other.”</a:t>
            </a:r>
            <a:endParaRPr sz="1500" b="1" i="1">
              <a:solidFill>
                <a:srgbClr val="FAFAFA"/>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Use the Sponge and</a:t>
            </a:r>
            <a:endParaRPr/>
          </a:p>
          <a:p>
            <a:pPr marL="0" lvl="0" indent="0" algn="l" rtl="0">
              <a:spcBef>
                <a:spcPts val="0"/>
              </a:spcBef>
              <a:spcAft>
                <a:spcPts val="0"/>
              </a:spcAft>
              <a:buNone/>
            </a:pPr>
            <a:r>
              <a:rPr lang="en"/>
              <a:t>Panning for Gold Approach?</a:t>
            </a:r>
            <a:endParaRPr/>
          </a:p>
        </p:txBody>
      </p:sp>
      <p:cxnSp>
        <p:nvCxnSpPr>
          <p:cNvPr id="232" name="Google Shape;232;p33"/>
          <p:cNvCxnSpPr/>
          <p:nvPr/>
        </p:nvCxnSpPr>
        <p:spPr>
          <a:xfrm>
            <a:off x="929038" y="2507950"/>
            <a:ext cx="0" cy="1038600"/>
          </a:xfrm>
          <a:prstGeom prst="straightConnector1">
            <a:avLst/>
          </a:prstGeom>
          <a:noFill/>
          <a:ln w="9525" cap="flat" cmpd="sng">
            <a:solidFill>
              <a:srgbClr val="B7B7B7"/>
            </a:solidFill>
            <a:prstDash val="solid"/>
            <a:round/>
            <a:headEnd type="none" w="med" len="med"/>
            <a:tailEnd type="none" w="med" len="med"/>
          </a:ln>
        </p:spPr>
      </p:cxnSp>
      <p:sp>
        <p:nvSpPr>
          <p:cNvPr id="233" name="Google Shape;233;p33"/>
          <p:cNvSpPr txBox="1">
            <a:spLocks noGrp="1"/>
          </p:cNvSpPr>
          <p:nvPr>
            <p:ph type="title"/>
          </p:nvPr>
        </p:nvSpPr>
        <p:spPr>
          <a:xfrm>
            <a:off x="976112" y="2384687"/>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700"/>
              <a:t>Actively Read/Listen</a:t>
            </a:r>
            <a:endParaRPr sz="1700">
              <a:solidFill>
                <a:schemeClr val="dk1"/>
              </a:solidFill>
            </a:endParaRPr>
          </a:p>
        </p:txBody>
      </p:sp>
      <p:sp>
        <p:nvSpPr>
          <p:cNvPr id="234" name="Google Shape;234;p33"/>
          <p:cNvSpPr txBox="1">
            <a:spLocks noGrp="1"/>
          </p:cNvSpPr>
          <p:nvPr>
            <p:ph type="body" idx="1"/>
          </p:nvPr>
        </p:nvSpPr>
        <p:spPr>
          <a:xfrm>
            <a:off x="976112" y="2798663"/>
            <a:ext cx="1814100" cy="578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t>To get as much information as possible</a:t>
            </a:r>
            <a:endParaRPr sz="1200">
              <a:solidFill>
                <a:schemeClr val="dk2"/>
              </a:solidFill>
            </a:endParaRPr>
          </a:p>
        </p:txBody>
      </p:sp>
      <p:cxnSp>
        <p:nvCxnSpPr>
          <p:cNvPr id="235" name="Google Shape;235;p33"/>
          <p:cNvCxnSpPr/>
          <p:nvPr/>
        </p:nvCxnSpPr>
        <p:spPr>
          <a:xfrm>
            <a:off x="3395738" y="2355550"/>
            <a:ext cx="0" cy="1038600"/>
          </a:xfrm>
          <a:prstGeom prst="straightConnector1">
            <a:avLst/>
          </a:prstGeom>
          <a:noFill/>
          <a:ln w="9525" cap="flat" cmpd="sng">
            <a:solidFill>
              <a:srgbClr val="B7B7B7"/>
            </a:solidFill>
            <a:prstDash val="solid"/>
            <a:round/>
            <a:headEnd type="none" w="med" len="med"/>
            <a:tailEnd type="none" w="med" len="med"/>
          </a:ln>
        </p:spPr>
      </p:cxnSp>
      <p:sp>
        <p:nvSpPr>
          <p:cNvPr id="236" name="Google Shape;236;p33"/>
          <p:cNvSpPr txBox="1">
            <a:spLocks noGrp="1"/>
          </p:cNvSpPr>
          <p:nvPr>
            <p:ph type="title"/>
          </p:nvPr>
        </p:nvSpPr>
        <p:spPr>
          <a:xfrm>
            <a:off x="3442812" y="2241076"/>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700"/>
              <a:t>Ask Critical Questions</a:t>
            </a:r>
            <a:endParaRPr sz="1700">
              <a:solidFill>
                <a:schemeClr val="dk1"/>
              </a:solidFill>
            </a:endParaRPr>
          </a:p>
        </p:txBody>
      </p:sp>
      <p:sp>
        <p:nvSpPr>
          <p:cNvPr id="237" name="Google Shape;237;p33"/>
          <p:cNvSpPr txBox="1">
            <a:spLocks noGrp="1"/>
          </p:cNvSpPr>
          <p:nvPr>
            <p:ph type="body" idx="1"/>
          </p:nvPr>
        </p:nvSpPr>
        <p:spPr>
          <a:xfrm>
            <a:off x="3442800" y="2688168"/>
            <a:ext cx="1814100" cy="578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t>To filter the informations obtained</a:t>
            </a:r>
            <a:endParaRPr sz="1200">
              <a:solidFill>
                <a:schemeClr val="dk2"/>
              </a:solidFill>
            </a:endParaRPr>
          </a:p>
        </p:txBody>
      </p:sp>
      <p:cxnSp>
        <p:nvCxnSpPr>
          <p:cNvPr id="238" name="Google Shape;238;p33"/>
          <p:cNvCxnSpPr/>
          <p:nvPr/>
        </p:nvCxnSpPr>
        <p:spPr>
          <a:xfrm>
            <a:off x="6457563" y="2053100"/>
            <a:ext cx="0" cy="1038600"/>
          </a:xfrm>
          <a:prstGeom prst="straightConnector1">
            <a:avLst/>
          </a:prstGeom>
          <a:noFill/>
          <a:ln w="9525" cap="flat" cmpd="sng">
            <a:solidFill>
              <a:srgbClr val="B7B7B7"/>
            </a:solidFill>
            <a:prstDash val="solid"/>
            <a:round/>
            <a:headEnd type="none" w="med" len="med"/>
            <a:tailEnd type="none" w="med" len="med"/>
          </a:ln>
        </p:spPr>
      </p:cxnSp>
      <p:sp>
        <p:nvSpPr>
          <p:cNvPr id="239" name="Google Shape;239;p33"/>
          <p:cNvSpPr txBox="1">
            <a:spLocks noGrp="1"/>
          </p:cNvSpPr>
          <p:nvPr>
            <p:ph type="title"/>
          </p:nvPr>
        </p:nvSpPr>
        <p:spPr>
          <a:xfrm>
            <a:off x="6504637" y="1929945"/>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700"/>
              <a:t>Sound Conclusion</a:t>
            </a:r>
            <a:endParaRPr sz="1700">
              <a:solidFill>
                <a:schemeClr val="dk1"/>
              </a:solidFill>
            </a:endParaRPr>
          </a:p>
        </p:txBody>
      </p:sp>
      <p:sp>
        <p:nvSpPr>
          <p:cNvPr id="240" name="Google Shape;240;p33"/>
          <p:cNvSpPr txBox="1">
            <a:spLocks noGrp="1"/>
          </p:cNvSpPr>
          <p:nvPr>
            <p:ph type="body" idx="1"/>
          </p:nvPr>
        </p:nvSpPr>
        <p:spPr>
          <a:xfrm>
            <a:off x="6504637" y="2219971"/>
            <a:ext cx="1814100" cy="578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t>Uncover the best available idea/decision</a:t>
            </a:r>
            <a:endParaRPr sz="1200">
              <a:solidFill>
                <a:schemeClr val="dk2"/>
              </a:solidFill>
            </a:endParaRPr>
          </a:p>
        </p:txBody>
      </p:sp>
      <p:grpSp>
        <p:nvGrpSpPr>
          <p:cNvPr id="241" name="Google Shape;241;p33"/>
          <p:cNvGrpSpPr/>
          <p:nvPr/>
        </p:nvGrpSpPr>
        <p:grpSpPr>
          <a:xfrm>
            <a:off x="929030" y="3219673"/>
            <a:ext cx="6993309" cy="1520400"/>
            <a:chOff x="929030" y="3219673"/>
            <a:chExt cx="6993309" cy="1520400"/>
          </a:xfrm>
        </p:grpSpPr>
        <p:cxnSp>
          <p:nvCxnSpPr>
            <p:cNvPr id="242" name="Google Shape;242;p33"/>
            <p:cNvCxnSpPr>
              <a:stCxn id="243" idx="6"/>
              <a:endCxn id="244" idx="2"/>
            </p:cNvCxnSpPr>
            <p:nvPr/>
          </p:nvCxnSpPr>
          <p:spPr>
            <a:xfrm>
              <a:off x="1537730" y="3979907"/>
              <a:ext cx="4864200" cy="0"/>
            </a:xfrm>
            <a:prstGeom prst="straightConnector1">
              <a:avLst/>
            </a:prstGeom>
            <a:noFill/>
            <a:ln w="19050" cap="flat" cmpd="sng">
              <a:solidFill>
                <a:schemeClr val="dk1"/>
              </a:solidFill>
              <a:prstDash val="dot"/>
              <a:round/>
              <a:headEnd type="none" w="med" len="med"/>
              <a:tailEnd type="none" w="med" len="med"/>
            </a:ln>
          </p:spPr>
        </p:cxnSp>
        <p:sp>
          <p:nvSpPr>
            <p:cNvPr id="243" name="Google Shape;243;p33"/>
            <p:cNvSpPr/>
            <p:nvPr/>
          </p:nvSpPr>
          <p:spPr>
            <a:xfrm>
              <a:off x="929030" y="3675557"/>
              <a:ext cx="608700" cy="60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3"/>
            <p:cNvSpPr/>
            <p:nvPr/>
          </p:nvSpPr>
          <p:spPr>
            <a:xfrm>
              <a:off x="3421283" y="3431305"/>
              <a:ext cx="1097100" cy="1097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3"/>
            <p:cNvSpPr/>
            <p:nvPr/>
          </p:nvSpPr>
          <p:spPr>
            <a:xfrm>
              <a:off x="6401939" y="3219673"/>
              <a:ext cx="1520400" cy="152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Guideline to Ask the Right Questions</a:t>
            </a:r>
            <a:endParaRPr/>
          </a:p>
        </p:txBody>
      </p:sp>
      <p:sp>
        <p:nvSpPr>
          <p:cNvPr id="251" name="Google Shape;251;p34"/>
          <p:cNvSpPr txBox="1">
            <a:spLocks noGrp="1"/>
          </p:cNvSpPr>
          <p:nvPr>
            <p:ph type="body" idx="1"/>
          </p:nvPr>
        </p:nvSpPr>
        <p:spPr>
          <a:xfrm>
            <a:off x="311700" y="1351675"/>
            <a:ext cx="4260300" cy="3339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What are the issues and the conclusions?</a:t>
            </a:r>
            <a:endParaRPr sz="1800"/>
          </a:p>
          <a:p>
            <a:pPr marL="457200" lvl="0" indent="-342900" algn="l" rtl="0">
              <a:spcBef>
                <a:spcPts val="0"/>
              </a:spcBef>
              <a:spcAft>
                <a:spcPts val="0"/>
              </a:spcAft>
              <a:buSzPts val="1800"/>
              <a:buChar char="●"/>
            </a:pPr>
            <a:r>
              <a:rPr lang="en" sz="1800"/>
              <a:t>What are the reasons?</a:t>
            </a:r>
            <a:endParaRPr sz="1800"/>
          </a:p>
          <a:p>
            <a:pPr marL="457200" lvl="0" indent="-342900" algn="l" rtl="0">
              <a:spcBef>
                <a:spcPts val="0"/>
              </a:spcBef>
              <a:spcAft>
                <a:spcPts val="0"/>
              </a:spcAft>
              <a:buSzPts val="1800"/>
              <a:buChar char="●"/>
            </a:pPr>
            <a:r>
              <a:rPr lang="en" sz="1800"/>
              <a:t>Which words or phrases are ambiguous?</a:t>
            </a:r>
            <a:endParaRPr sz="1800"/>
          </a:p>
          <a:p>
            <a:pPr marL="457200" lvl="0" indent="-342900" algn="l" rtl="0">
              <a:spcBef>
                <a:spcPts val="0"/>
              </a:spcBef>
              <a:spcAft>
                <a:spcPts val="0"/>
              </a:spcAft>
              <a:buSzPts val="1800"/>
              <a:buChar char="●"/>
            </a:pPr>
            <a:r>
              <a:rPr lang="en" sz="1800"/>
              <a:t>What are the value conflicts and assumptions?</a:t>
            </a:r>
            <a:endParaRPr sz="1800"/>
          </a:p>
          <a:p>
            <a:pPr marL="457200" lvl="0" indent="-342900" algn="l" rtl="0">
              <a:spcBef>
                <a:spcPts val="0"/>
              </a:spcBef>
              <a:spcAft>
                <a:spcPts val="0"/>
              </a:spcAft>
              <a:buSzPts val="1800"/>
              <a:buChar char="●"/>
            </a:pPr>
            <a:r>
              <a:rPr lang="en" sz="1800"/>
              <a:t>What are the descriptive assumptions?</a:t>
            </a:r>
            <a:endParaRPr sz="1800"/>
          </a:p>
        </p:txBody>
      </p:sp>
      <p:sp>
        <p:nvSpPr>
          <p:cNvPr id="252" name="Google Shape;252;p34"/>
          <p:cNvSpPr txBox="1"/>
          <p:nvPr/>
        </p:nvSpPr>
        <p:spPr>
          <a:xfrm>
            <a:off x="4572000" y="1500175"/>
            <a:ext cx="4260300" cy="30420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What reasonable conclusions are possible?</a:t>
            </a:r>
            <a:endParaRPr sz="1800">
              <a:solidFill>
                <a:schemeClr val="dk2"/>
              </a:solidFill>
              <a:latin typeface="Roboto"/>
              <a:ea typeface="Roboto"/>
              <a:cs typeface="Roboto"/>
              <a:sym typeface="Roboto"/>
            </a:endParaRPr>
          </a:p>
          <a:p>
            <a:pPr marL="457200" lvl="0" indent="-342900" algn="l" rtl="0">
              <a:lnSpc>
                <a:spcPct val="115000"/>
              </a:lnSpc>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Are there any fallacies in the reasoning?</a:t>
            </a:r>
            <a:endParaRPr sz="1800">
              <a:solidFill>
                <a:schemeClr val="dk2"/>
              </a:solidFill>
              <a:latin typeface="Roboto"/>
              <a:ea typeface="Roboto"/>
              <a:cs typeface="Roboto"/>
              <a:sym typeface="Roboto"/>
            </a:endParaRPr>
          </a:p>
          <a:p>
            <a:pPr marL="457200" lvl="0" indent="-342900" algn="l" rtl="0">
              <a:lnSpc>
                <a:spcPct val="115000"/>
              </a:lnSpc>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How good is the evidence?</a:t>
            </a:r>
            <a:endParaRPr sz="1800">
              <a:solidFill>
                <a:schemeClr val="dk2"/>
              </a:solidFill>
              <a:latin typeface="Roboto"/>
              <a:ea typeface="Roboto"/>
              <a:cs typeface="Roboto"/>
              <a:sym typeface="Roboto"/>
            </a:endParaRPr>
          </a:p>
          <a:p>
            <a:pPr marL="457200" lvl="0" indent="-342900" algn="l" rtl="0">
              <a:lnSpc>
                <a:spcPct val="115000"/>
              </a:lnSpc>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Are there rival causes?</a:t>
            </a:r>
            <a:endParaRPr sz="1800">
              <a:solidFill>
                <a:schemeClr val="dk2"/>
              </a:solidFill>
              <a:latin typeface="Roboto"/>
              <a:ea typeface="Roboto"/>
              <a:cs typeface="Roboto"/>
              <a:sym typeface="Roboto"/>
            </a:endParaRPr>
          </a:p>
          <a:p>
            <a:pPr marL="457200" lvl="0" indent="-342900" algn="l" rtl="0">
              <a:lnSpc>
                <a:spcPct val="115000"/>
              </a:lnSpc>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Are the statistics deceptive?</a:t>
            </a:r>
            <a:endParaRPr sz="1800">
              <a:solidFill>
                <a:schemeClr val="dk2"/>
              </a:solidFill>
              <a:latin typeface="Roboto"/>
              <a:ea typeface="Roboto"/>
              <a:cs typeface="Roboto"/>
              <a:sym typeface="Roboto"/>
            </a:endParaRPr>
          </a:p>
          <a:p>
            <a:pPr marL="457200" lvl="0" indent="-342900" algn="l" rtl="0">
              <a:lnSpc>
                <a:spcPct val="115000"/>
              </a:lnSpc>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What significant information is omitted?</a:t>
            </a:r>
            <a:endParaRPr sz="1800">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5"/>
          <p:cNvSpPr txBox="1">
            <a:spLocks noGrp="1"/>
          </p:cNvSpPr>
          <p:nvPr>
            <p:ph type="title"/>
          </p:nvPr>
        </p:nvSpPr>
        <p:spPr>
          <a:xfrm>
            <a:off x="311700" y="720550"/>
            <a:ext cx="33483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a:t>How to Ask</a:t>
            </a:r>
            <a:endParaRPr sz="2800"/>
          </a:p>
          <a:p>
            <a:pPr marL="0" lvl="0" indent="0" algn="l" rtl="0">
              <a:spcBef>
                <a:spcPts val="0"/>
              </a:spcBef>
              <a:spcAft>
                <a:spcPts val="0"/>
              </a:spcAft>
              <a:buNone/>
            </a:pPr>
            <a:r>
              <a:rPr lang="en" sz="2800"/>
              <a:t>Better Questions</a:t>
            </a:r>
            <a:endParaRPr sz="2800"/>
          </a:p>
        </p:txBody>
      </p:sp>
      <p:sp>
        <p:nvSpPr>
          <p:cNvPr id="258" name="Google Shape;258;p35"/>
          <p:cNvSpPr txBox="1">
            <a:spLocks noGrp="1"/>
          </p:cNvSpPr>
          <p:nvPr>
            <p:ph type="body" idx="1"/>
          </p:nvPr>
        </p:nvSpPr>
        <p:spPr>
          <a:xfrm>
            <a:off x="311700" y="1476254"/>
            <a:ext cx="2808000" cy="3103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600"/>
              <a:t>How to Ask the RIGHT Questions</a:t>
            </a:r>
            <a:endParaRPr/>
          </a:p>
        </p:txBody>
      </p:sp>
      <p:sp>
        <p:nvSpPr>
          <p:cNvPr id="259" name="Google Shape;259;p35"/>
          <p:cNvSpPr txBox="1">
            <a:spLocks noGrp="1"/>
          </p:cNvSpPr>
          <p:nvPr>
            <p:ph type="title"/>
          </p:nvPr>
        </p:nvSpPr>
        <p:spPr>
          <a:xfrm>
            <a:off x="4337500" y="514150"/>
            <a:ext cx="3753900" cy="962100"/>
          </a:xfrm>
          <a:prstGeom prst="rect">
            <a:avLst/>
          </a:prstGeom>
          <a:solidFill>
            <a:schemeClr val="accent5"/>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a:t>Hold Assumptions Loosely</a:t>
            </a:r>
            <a:endParaRPr/>
          </a:p>
        </p:txBody>
      </p:sp>
      <p:cxnSp>
        <p:nvCxnSpPr>
          <p:cNvPr id="260" name="Google Shape;260;p35"/>
          <p:cNvCxnSpPr>
            <a:stCxn id="259" idx="2"/>
            <a:endCxn id="261" idx="0"/>
          </p:cNvCxnSpPr>
          <p:nvPr/>
        </p:nvCxnSpPr>
        <p:spPr>
          <a:xfrm>
            <a:off x="6214450" y="1476250"/>
            <a:ext cx="0" cy="614400"/>
          </a:xfrm>
          <a:prstGeom prst="straightConnector1">
            <a:avLst/>
          </a:prstGeom>
          <a:noFill/>
          <a:ln w="9525" cap="flat" cmpd="sng">
            <a:solidFill>
              <a:schemeClr val="dk2"/>
            </a:solidFill>
            <a:prstDash val="solid"/>
            <a:round/>
            <a:headEnd type="none" w="med" len="med"/>
            <a:tailEnd type="none" w="med" len="med"/>
          </a:ln>
        </p:spPr>
      </p:cxnSp>
      <p:sp>
        <p:nvSpPr>
          <p:cNvPr id="261" name="Google Shape;261;p35"/>
          <p:cNvSpPr txBox="1">
            <a:spLocks noGrp="1"/>
          </p:cNvSpPr>
          <p:nvPr>
            <p:ph type="title"/>
          </p:nvPr>
        </p:nvSpPr>
        <p:spPr>
          <a:xfrm>
            <a:off x="4337500" y="2090676"/>
            <a:ext cx="3753900" cy="962100"/>
          </a:xfrm>
          <a:prstGeom prst="rect">
            <a:avLst/>
          </a:prstGeom>
          <a:solidFill>
            <a:schemeClr val="accent5"/>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a:t>Open Ended Questions</a:t>
            </a:r>
            <a:endParaRPr/>
          </a:p>
        </p:txBody>
      </p:sp>
      <p:cxnSp>
        <p:nvCxnSpPr>
          <p:cNvPr id="262" name="Google Shape;262;p35"/>
          <p:cNvCxnSpPr>
            <a:stCxn id="261" idx="2"/>
            <a:endCxn id="263" idx="0"/>
          </p:cNvCxnSpPr>
          <p:nvPr/>
        </p:nvCxnSpPr>
        <p:spPr>
          <a:xfrm>
            <a:off x="6214450" y="3052776"/>
            <a:ext cx="0" cy="614400"/>
          </a:xfrm>
          <a:prstGeom prst="straightConnector1">
            <a:avLst/>
          </a:prstGeom>
          <a:noFill/>
          <a:ln w="9525" cap="flat" cmpd="sng">
            <a:solidFill>
              <a:schemeClr val="dk2"/>
            </a:solidFill>
            <a:prstDash val="solid"/>
            <a:round/>
            <a:headEnd type="none" w="med" len="med"/>
            <a:tailEnd type="none" w="med" len="med"/>
          </a:ln>
        </p:spPr>
      </p:cxnSp>
      <p:sp>
        <p:nvSpPr>
          <p:cNvPr id="263" name="Google Shape;263;p35"/>
          <p:cNvSpPr txBox="1">
            <a:spLocks noGrp="1"/>
          </p:cNvSpPr>
          <p:nvPr>
            <p:ph type="title"/>
          </p:nvPr>
        </p:nvSpPr>
        <p:spPr>
          <a:xfrm>
            <a:off x="4337501" y="3667157"/>
            <a:ext cx="3753900" cy="962100"/>
          </a:xfrm>
          <a:prstGeom prst="rect">
            <a:avLst/>
          </a:prstGeom>
          <a:solidFill>
            <a:schemeClr val="accent5"/>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a:t>Consider Counterintuitive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68" name="Google Shape;268;p36"/>
          <p:cNvPicPr preferRelativeResize="0"/>
          <p:nvPr/>
        </p:nvPicPr>
        <p:blipFill rotWithShape="1">
          <a:blip r:embed="rId3">
            <a:alphaModFix/>
          </a:blip>
          <a:srcRect b="9477"/>
          <a:stretch/>
        </p:blipFill>
        <p:spPr>
          <a:xfrm>
            <a:off x="0" y="0"/>
            <a:ext cx="9144000" cy="5143500"/>
          </a:xfrm>
          <a:prstGeom prst="rect">
            <a:avLst/>
          </a:prstGeom>
          <a:noFill/>
          <a:ln>
            <a:noFill/>
          </a:ln>
        </p:spPr>
      </p:pic>
      <p:sp>
        <p:nvSpPr>
          <p:cNvPr id="269" name="Google Shape;269;p36"/>
          <p:cNvSpPr txBox="1">
            <a:spLocks noGrp="1"/>
          </p:cNvSpPr>
          <p:nvPr>
            <p:ph type="title"/>
          </p:nvPr>
        </p:nvSpPr>
        <p:spPr>
          <a:xfrm>
            <a:off x="490250" y="526350"/>
            <a:ext cx="7886700"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t>Conclusion:</a:t>
            </a:r>
            <a:r>
              <a:rPr lang="en"/>
              <a:t> </a:t>
            </a:r>
            <a:r>
              <a:rPr lang="en" sz="3800" i="1"/>
              <a:t>What lesson we have learned from the project? What implications for further research</a:t>
            </a:r>
            <a:endParaRPr sz="3800" i="1"/>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200"/>
              </a:spcBef>
              <a:spcAft>
                <a:spcPts val="0"/>
              </a:spcAft>
              <a:buNone/>
            </a:pPr>
            <a:r>
              <a:rPr lang="en" sz="2000" b="1">
                <a:solidFill>
                  <a:srgbClr val="000000"/>
                </a:solidFill>
                <a:latin typeface="Arial"/>
                <a:ea typeface="Arial"/>
                <a:cs typeface="Arial"/>
                <a:sym typeface="Arial"/>
              </a:rPr>
              <a:t>What lesson we have learned from our group project?</a:t>
            </a:r>
            <a:endParaRPr sz="2000" b="1">
              <a:solidFill>
                <a:srgbClr val="000000"/>
              </a:solidFill>
              <a:latin typeface="Arial"/>
              <a:ea typeface="Arial"/>
              <a:cs typeface="Arial"/>
              <a:sym typeface="Arial"/>
            </a:endParaRPr>
          </a:p>
          <a:p>
            <a:pPr marL="0" lvl="0" indent="0" algn="l" rtl="0">
              <a:spcBef>
                <a:spcPts val="1200"/>
              </a:spcBef>
              <a:spcAft>
                <a:spcPts val="0"/>
              </a:spcAft>
              <a:buNone/>
            </a:pPr>
            <a:endParaRPr/>
          </a:p>
        </p:txBody>
      </p:sp>
      <p:sp>
        <p:nvSpPr>
          <p:cNvPr id="275" name="Google Shape;275;p37"/>
          <p:cNvSpPr txBox="1">
            <a:spLocks noGrp="1"/>
          </p:cNvSpPr>
          <p:nvPr>
            <p:ph type="body" idx="1"/>
          </p:nvPr>
        </p:nvSpPr>
        <p:spPr>
          <a:xfrm>
            <a:off x="311700" y="1229975"/>
            <a:ext cx="5260500" cy="3339000"/>
          </a:xfrm>
          <a:prstGeom prst="rect">
            <a:avLst/>
          </a:prstGeom>
        </p:spPr>
        <p:txBody>
          <a:bodyPr spcFirstLastPara="1" wrap="square" lIns="91425" tIns="91425" rIns="91425" bIns="91425" anchor="t" anchorCtr="0">
            <a:normAutofit/>
          </a:bodyPr>
          <a:lstStyle/>
          <a:p>
            <a:pPr marL="457200" lvl="0" indent="-330200" algn="just" rtl="0">
              <a:spcBef>
                <a:spcPts val="0"/>
              </a:spcBef>
              <a:spcAft>
                <a:spcPts val="0"/>
              </a:spcAft>
              <a:buClr>
                <a:srgbClr val="000000"/>
              </a:buClr>
              <a:buSzPts val="1600"/>
              <a:buFont typeface="Arial"/>
              <a:buAutoNum type="arabicPeriod"/>
            </a:pPr>
            <a:r>
              <a:rPr lang="en" sz="1600">
                <a:solidFill>
                  <a:srgbClr val="000000"/>
                </a:solidFill>
                <a:latin typeface="Arial"/>
                <a:ea typeface="Arial"/>
                <a:cs typeface="Arial"/>
                <a:sym typeface="Arial"/>
              </a:rPr>
              <a:t>Separates the beliefs and behaviors belonging to members of two different generations.</a:t>
            </a:r>
            <a:endParaRPr sz="1600">
              <a:solidFill>
                <a:srgbClr val="000000"/>
              </a:solidFill>
              <a:latin typeface="Arial"/>
              <a:ea typeface="Arial"/>
              <a:cs typeface="Arial"/>
              <a:sym typeface="Arial"/>
            </a:endParaRPr>
          </a:p>
          <a:p>
            <a:pPr marL="457200" lvl="0" indent="-330200" algn="just" rtl="0">
              <a:spcBef>
                <a:spcPts val="0"/>
              </a:spcBef>
              <a:spcAft>
                <a:spcPts val="0"/>
              </a:spcAft>
              <a:buClr>
                <a:srgbClr val="000000"/>
              </a:buClr>
              <a:buSzPts val="1600"/>
              <a:buFont typeface="Arial"/>
              <a:buAutoNum type="arabicPeriod"/>
            </a:pPr>
            <a:r>
              <a:rPr lang="en" sz="1600">
                <a:solidFill>
                  <a:srgbClr val="000000"/>
                </a:solidFill>
                <a:latin typeface="Arial"/>
                <a:ea typeface="Arial"/>
                <a:cs typeface="Arial"/>
                <a:sym typeface="Arial"/>
              </a:rPr>
              <a:t>Differences in thoughts, actions, and tastes exhibited by members of younger generations versus older ones.</a:t>
            </a:r>
            <a:endParaRPr sz="1600">
              <a:solidFill>
                <a:srgbClr val="000000"/>
              </a:solidFill>
              <a:latin typeface="Arial"/>
              <a:ea typeface="Arial"/>
              <a:cs typeface="Arial"/>
              <a:sym typeface="Arial"/>
            </a:endParaRPr>
          </a:p>
          <a:p>
            <a:pPr marL="0" lvl="0" indent="0" algn="just" rtl="0">
              <a:spcBef>
                <a:spcPts val="1200"/>
              </a:spcBef>
              <a:spcAft>
                <a:spcPts val="0"/>
              </a:spcAft>
              <a:buNone/>
            </a:pPr>
            <a:r>
              <a:rPr lang="en" sz="1700" b="1">
                <a:solidFill>
                  <a:srgbClr val="000000"/>
                </a:solidFill>
                <a:latin typeface="Arial"/>
                <a:ea typeface="Arial"/>
                <a:cs typeface="Arial"/>
                <a:sym typeface="Arial"/>
              </a:rPr>
              <a:t>Generation gap? </a:t>
            </a:r>
            <a:endParaRPr sz="1700" b="1">
              <a:solidFill>
                <a:srgbClr val="000000"/>
              </a:solidFill>
              <a:latin typeface="Arial"/>
              <a:ea typeface="Arial"/>
              <a:cs typeface="Arial"/>
              <a:sym typeface="Arial"/>
            </a:endParaRPr>
          </a:p>
          <a:p>
            <a:pPr marL="457200" lvl="0" indent="-330200" algn="just" rtl="0">
              <a:spcBef>
                <a:spcPts val="1200"/>
              </a:spcBef>
              <a:spcAft>
                <a:spcPts val="0"/>
              </a:spcAft>
              <a:buClr>
                <a:srgbClr val="000000"/>
              </a:buClr>
              <a:buSzPts val="1600"/>
              <a:buFont typeface="Arial"/>
              <a:buAutoNum type="arabicPeriod"/>
            </a:pPr>
            <a:r>
              <a:rPr lang="en" sz="1600">
                <a:solidFill>
                  <a:srgbClr val="000000"/>
                </a:solidFill>
                <a:latin typeface="Arial"/>
                <a:ea typeface="Arial"/>
                <a:cs typeface="Arial"/>
                <a:sym typeface="Arial"/>
              </a:rPr>
              <a:t>Does anyone even talk about it?</a:t>
            </a:r>
            <a:endParaRPr sz="1600">
              <a:solidFill>
                <a:srgbClr val="000000"/>
              </a:solidFill>
              <a:latin typeface="Arial"/>
              <a:ea typeface="Arial"/>
              <a:cs typeface="Arial"/>
              <a:sym typeface="Arial"/>
            </a:endParaRPr>
          </a:p>
          <a:p>
            <a:pPr marL="457200" lvl="0" indent="-330200" algn="just" rtl="0">
              <a:spcBef>
                <a:spcPts val="0"/>
              </a:spcBef>
              <a:spcAft>
                <a:spcPts val="0"/>
              </a:spcAft>
              <a:buClr>
                <a:srgbClr val="000000"/>
              </a:buClr>
              <a:buSzPts val="1600"/>
              <a:buFont typeface="Arial"/>
              <a:buAutoNum type="arabicPeriod"/>
            </a:pPr>
            <a:r>
              <a:rPr lang="en" sz="1600">
                <a:solidFill>
                  <a:srgbClr val="000000"/>
                </a:solidFill>
                <a:latin typeface="Arial"/>
                <a:ea typeface="Arial"/>
                <a:cs typeface="Arial"/>
                <a:sym typeface="Arial"/>
              </a:rPr>
              <a:t>Is it even considered as an issue? </a:t>
            </a:r>
            <a:endParaRPr sz="1600">
              <a:solidFill>
                <a:srgbClr val="000000"/>
              </a:solidFill>
              <a:latin typeface="Arial"/>
              <a:ea typeface="Arial"/>
              <a:cs typeface="Arial"/>
              <a:sym typeface="Arial"/>
            </a:endParaRPr>
          </a:p>
        </p:txBody>
      </p:sp>
      <p:cxnSp>
        <p:nvCxnSpPr>
          <p:cNvPr id="276" name="Google Shape;276;p37"/>
          <p:cNvCxnSpPr/>
          <p:nvPr/>
        </p:nvCxnSpPr>
        <p:spPr>
          <a:xfrm rot="10800000">
            <a:off x="509400" y="4552050"/>
            <a:ext cx="8147100" cy="0"/>
          </a:xfrm>
          <a:prstGeom prst="straightConnector1">
            <a:avLst/>
          </a:prstGeom>
          <a:noFill/>
          <a:ln w="19050" cap="flat" cmpd="sng">
            <a:solidFill>
              <a:schemeClr val="dk1"/>
            </a:solidFill>
            <a:prstDash val="dot"/>
            <a:round/>
            <a:headEnd type="none" w="med" len="med"/>
            <a:tailEnd type="none" w="med" len="med"/>
          </a:ln>
        </p:spPr>
      </p:cxnSp>
      <p:pic>
        <p:nvPicPr>
          <p:cNvPr id="277" name="Google Shape;277;p37"/>
          <p:cNvPicPr preferRelativeResize="0"/>
          <p:nvPr/>
        </p:nvPicPr>
        <p:blipFill>
          <a:blip r:embed="rId3">
            <a:alphaModFix/>
          </a:blip>
          <a:stretch>
            <a:fillRect/>
          </a:stretch>
        </p:blipFill>
        <p:spPr>
          <a:xfrm>
            <a:off x="5648400" y="1170200"/>
            <a:ext cx="3267000" cy="286538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8"/>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just" rtl="0">
              <a:lnSpc>
                <a:spcPct val="115000"/>
              </a:lnSpc>
              <a:spcBef>
                <a:spcPts val="0"/>
              </a:spcBef>
              <a:spcAft>
                <a:spcPts val="1200"/>
              </a:spcAft>
              <a:buNone/>
            </a:pPr>
            <a:r>
              <a:rPr lang="en" sz="2377" b="1">
                <a:solidFill>
                  <a:srgbClr val="000000"/>
                </a:solidFill>
                <a:latin typeface="Arial"/>
                <a:ea typeface="Arial"/>
                <a:cs typeface="Arial"/>
                <a:sym typeface="Arial"/>
              </a:rPr>
              <a:t>Does anyone even talk about it?</a:t>
            </a:r>
            <a:endParaRPr sz="3777" b="1"/>
          </a:p>
        </p:txBody>
      </p:sp>
      <p:cxnSp>
        <p:nvCxnSpPr>
          <p:cNvPr id="283" name="Google Shape;283;p38"/>
          <p:cNvCxnSpPr/>
          <p:nvPr/>
        </p:nvCxnSpPr>
        <p:spPr>
          <a:xfrm>
            <a:off x="929038" y="2507950"/>
            <a:ext cx="0" cy="1038600"/>
          </a:xfrm>
          <a:prstGeom prst="straightConnector1">
            <a:avLst/>
          </a:prstGeom>
          <a:noFill/>
          <a:ln w="9525" cap="flat" cmpd="sng">
            <a:solidFill>
              <a:srgbClr val="B7B7B7"/>
            </a:solidFill>
            <a:prstDash val="solid"/>
            <a:round/>
            <a:headEnd type="none" w="med" len="med"/>
            <a:tailEnd type="none" w="med" len="med"/>
          </a:ln>
        </p:spPr>
      </p:cxnSp>
      <p:sp>
        <p:nvSpPr>
          <p:cNvPr id="284" name="Google Shape;284;p38"/>
          <p:cNvSpPr txBox="1">
            <a:spLocks noGrp="1"/>
          </p:cNvSpPr>
          <p:nvPr>
            <p:ph type="title"/>
          </p:nvPr>
        </p:nvSpPr>
        <p:spPr>
          <a:xfrm>
            <a:off x="976112" y="2384687"/>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700">
                <a:solidFill>
                  <a:schemeClr val="dk1"/>
                </a:solidFill>
              </a:rPr>
              <a:t>Step 1</a:t>
            </a:r>
            <a:endParaRPr sz="1700">
              <a:solidFill>
                <a:schemeClr val="dk1"/>
              </a:solidFill>
            </a:endParaRPr>
          </a:p>
        </p:txBody>
      </p:sp>
      <p:sp>
        <p:nvSpPr>
          <p:cNvPr id="285" name="Google Shape;285;p38"/>
          <p:cNvSpPr txBox="1">
            <a:spLocks noGrp="1"/>
          </p:cNvSpPr>
          <p:nvPr>
            <p:ph type="body" idx="1"/>
          </p:nvPr>
        </p:nvSpPr>
        <p:spPr>
          <a:xfrm>
            <a:off x="976112" y="2674713"/>
            <a:ext cx="1814100" cy="5787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n" sz="1600">
                <a:solidFill>
                  <a:srgbClr val="000000"/>
                </a:solidFill>
                <a:latin typeface="Arial"/>
                <a:ea typeface="Arial"/>
                <a:cs typeface="Arial"/>
                <a:sym typeface="Arial"/>
              </a:rPr>
              <a:t>Why do parents compare their childrens</a:t>
            </a:r>
            <a:endParaRPr sz="1200">
              <a:solidFill>
                <a:schemeClr val="dk2"/>
              </a:solidFill>
            </a:endParaRPr>
          </a:p>
        </p:txBody>
      </p:sp>
      <p:cxnSp>
        <p:nvCxnSpPr>
          <p:cNvPr id="286" name="Google Shape;286;p38"/>
          <p:cNvCxnSpPr/>
          <p:nvPr/>
        </p:nvCxnSpPr>
        <p:spPr>
          <a:xfrm>
            <a:off x="3395738" y="2355550"/>
            <a:ext cx="0" cy="1038600"/>
          </a:xfrm>
          <a:prstGeom prst="straightConnector1">
            <a:avLst/>
          </a:prstGeom>
          <a:noFill/>
          <a:ln w="9525" cap="flat" cmpd="sng">
            <a:solidFill>
              <a:srgbClr val="B7B7B7"/>
            </a:solidFill>
            <a:prstDash val="solid"/>
            <a:round/>
            <a:headEnd type="none" w="med" len="med"/>
            <a:tailEnd type="none" w="med" len="med"/>
          </a:ln>
        </p:spPr>
      </p:cxnSp>
      <p:sp>
        <p:nvSpPr>
          <p:cNvPr id="287" name="Google Shape;287;p38"/>
          <p:cNvSpPr txBox="1">
            <a:spLocks noGrp="1"/>
          </p:cNvSpPr>
          <p:nvPr>
            <p:ph type="title"/>
          </p:nvPr>
        </p:nvSpPr>
        <p:spPr>
          <a:xfrm>
            <a:off x="3442812" y="2241076"/>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700">
                <a:solidFill>
                  <a:schemeClr val="dk1"/>
                </a:solidFill>
              </a:rPr>
              <a:t>Step 2</a:t>
            </a:r>
            <a:endParaRPr sz="1700">
              <a:solidFill>
                <a:schemeClr val="dk1"/>
              </a:solidFill>
            </a:endParaRPr>
          </a:p>
        </p:txBody>
      </p:sp>
      <p:sp>
        <p:nvSpPr>
          <p:cNvPr id="288" name="Google Shape;288;p38"/>
          <p:cNvSpPr txBox="1">
            <a:spLocks noGrp="1"/>
          </p:cNvSpPr>
          <p:nvPr>
            <p:ph type="body" idx="1"/>
          </p:nvPr>
        </p:nvSpPr>
        <p:spPr>
          <a:xfrm>
            <a:off x="3442812" y="2531101"/>
            <a:ext cx="1814100" cy="5787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n" sz="1600">
                <a:solidFill>
                  <a:srgbClr val="000000"/>
                </a:solidFill>
                <a:latin typeface="Arial"/>
                <a:ea typeface="Arial"/>
                <a:cs typeface="Arial"/>
                <a:sym typeface="Arial"/>
              </a:rPr>
              <a:t>Why do we people lack in understanding each other</a:t>
            </a:r>
            <a:endParaRPr sz="1200">
              <a:solidFill>
                <a:schemeClr val="dk2"/>
              </a:solidFill>
            </a:endParaRPr>
          </a:p>
        </p:txBody>
      </p:sp>
      <p:cxnSp>
        <p:nvCxnSpPr>
          <p:cNvPr id="289" name="Google Shape;289;p38"/>
          <p:cNvCxnSpPr/>
          <p:nvPr/>
        </p:nvCxnSpPr>
        <p:spPr>
          <a:xfrm>
            <a:off x="6457563" y="2053100"/>
            <a:ext cx="0" cy="1038600"/>
          </a:xfrm>
          <a:prstGeom prst="straightConnector1">
            <a:avLst/>
          </a:prstGeom>
          <a:noFill/>
          <a:ln w="9525" cap="flat" cmpd="sng">
            <a:solidFill>
              <a:srgbClr val="B7B7B7"/>
            </a:solidFill>
            <a:prstDash val="solid"/>
            <a:round/>
            <a:headEnd type="none" w="med" len="med"/>
            <a:tailEnd type="none" w="med" len="med"/>
          </a:ln>
        </p:spPr>
      </p:cxnSp>
      <p:sp>
        <p:nvSpPr>
          <p:cNvPr id="290" name="Google Shape;290;p38"/>
          <p:cNvSpPr txBox="1">
            <a:spLocks noGrp="1"/>
          </p:cNvSpPr>
          <p:nvPr>
            <p:ph type="title"/>
          </p:nvPr>
        </p:nvSpPr>
        <p:spPr>
          <a:xfrm>
            <a:off x="6504637" y="1929945"/>
            <a:ext cx="1814100" cy="3921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1700">
                <a:solidFill>
                  <a:schemeClr val="dk1"/>
                </a:solidFill>
              </a:rPr>
              <a:t>Step 3</a:t>
            </a:r>
            <a:endParaRPr sz="1700">
              <a:solidFill>
                <a:schemeClr val="dk1"/>
              </a:solidFill>
            </a:endParaRPr>
          </a:p>
        </p:txBody>
      </p:sp>
      <p:sp>
        <p:nvSpPr>
          <p:cNvPr id="291" name="Google Shape;291;p38"/>
          <p:cNvSpPr txBox="1">
            <a:spLocks noGrp="1"/>
          </p:cNvSpPr>
          <p:nvPr>
            <p:ph type="body" idx="1"/>
          </p:nvPr>
        </p:nvSpPr>
        <p:spPr>
          <a:xfrm>
            <a:off x="6504637" y="2219971"/>
            <a:ext cx="1814100" cy="5787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1200"/>
              </a:spcAft>
              <a:buNone/>
            </a:pPr>
            <a:r>
              <a:rPr lang="en" sz="4489">
                <a:solidFill>
                  <a:srgbClr val="000000"/>
                </a:solidFill>
                <a:latin typeface="Arial"/>
                <a:ea typeface="Arial"/>
                <a:cs typeface="Arial"/>
                <a:sym typeface="Arial"/>
              </a:rPr>
              <a:t>Why can’t we respect each other’s emotions and feelings</a:t>
            </a:r>
            <a:r>
              <a:rPr lang="en" sz="1781">
                <a:solidFill>
                  <a:srgbClr val="000000"/>
                </a:solidFill>
                <a:latin typeface="Arial"/>
                <a:ea typeface="Arial"/>
                <a:cs typeface="Arial"/>
                <a:sym typeface="Arial"/>
              </a:rPr>
              <a:t> </a:t>
            </a:r>
            <a:endParaRPr sz="1381">
              <a:solidFill>
                <a:schemeClr val="dk2"/>
              </a:solidFill>
            </a:endParaRPr>
          </a:p>
        </p:txBody>
      </p:sp>
      <p:grpSp>
        <p:nvGrpSpPr>
          <p:cNvPr id="292" name="Google Shape;292;p38"/>
          <p:cNvGrpSpPr/>
          <p:nvPr/>
        </p:nvGrpSpPr>
        <p:grpSpPr>
          <a:xfrm>
            <a:off x="929030" y="3219673"/>
            <a:ext cx="6993309" cy="1520400"/>
            <a:chOff x="929030" y="3219673"/>
            <a:chExt cx="6993309" cy="1520400"/>
          </a:xfrm>
        </p:grpSpPr>
        <p:cxnSp>
          <p:nvCxnSpPr>
            <p:cNvPr id="293" name="Google Shape;293;p38"/>
            <p:cNvCxnSpPr>
              <a:stCxn id="294" idx="6"/>
              <a:endCxn id="295" idx="2"/>
            </p:cNvCxnSpPr>
            <p:nvPr/>
          </p:nvCxnSpPr>
          <p:spPr>
            <a:xfrm>
              <a:off x="1537730" y="3979907"/>
              <a:ext cx="4864200" cy="0"/>
            </a:xfrm>
            <a:prstGeom prst="straightConnector1">
              <a:avLst/>
            </a:prstGeom>
            <a:noFill/>
            <a:ln w="19050" cap="flat" cmpd="sng">
              <a:solidFill>
                <a:schemeClr val="dk1"/>
              </a:solidFill>
              <a:prstDash val="dot"/>
              <a:round/>
              <a:headEnd type="none" w="med" len="med"/>
              <a:tailEnd type="none" w="med" len="med"/>
            </a:ln>
          </p:spPr>
        </p:cxnSp>
        <p:sp>
          <p:nvSpPr>
            <p:cNvPr id="294" name="Google Shape;294;p38"/>
            <p:cNvSpPr/>
            <p:nvPr/>
          </p:nvSpPr>
          <p:spPr>
            <a:xfrm>
              <a:off x="929030" y="3675557"/>
              <a:ext cx="608700" cy="60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8"/>
            <p:cNvSpPr/>
            <p:nvPr/>
          </p:nvSpPr>
          <p:spPr>
            <a:xfrm>
              <a:off x="3421283" y="3431305"/>
              <a:ext cx="1097100" cy="1097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8"/>
            <p:cNvSpPr/>
            <p:nvPr/>
          </p:nvSpPr>
          <p:spPr>
            <a:xfrm>
              <a:off x="6401939" y="3219673"/>
              <a:ext cx="1520400" cy="152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800"/>
              <a:t>Theories</a:t>
            </a:r>
            <a:endParaRPr sz="2800"/>
          </a:p>
        </p:txBody>
      </p:sp>
      <p:sp>
        <p:nvSpPr>
          <p:cNvPr id="302" name="Google Shape;302;p39"/>
          <p:cNvSpPr txBox="1">
            <a:spLocks noGrp="1"/>
          </p:cNvSpPr>
          <p:nvPr>
            <p:ph type="body" idx="1"/>
          </p:nvPr>
        </p:nvSpPr>
        <p:spPr>
          <a:xfrm>
            <a:off x="311700" y="1465800"/>
            <a:ext cx="3910200" cy="31032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600">
                <a:solidFill>
                  <a:srgbClr val="000000"/>
                </a:solidFill>
                <a:latin typeface="Arial"/>
                <a:ea typeface="Arial"/>
                <a:cs typeface="Arial"/>
                <a:sym typeface="Arial"/>
              </a:rPr>
              <a:t>Several theories have been identified that play a major role in this formation. Collectively the formation of these personalities, behaviors, and motives ultimately form each generation</a:t>
            </a:r>
            <a:endParaRPr/>
          </a:p>
        </p:txBody>
      </p:sp>
      <p:sp>
        <p:nvSpPr>
          <p:cNvPr id="303" name="Google Shape;303;p39"/>
          <p:cNvSpPr txBox="1">
            <a:spLocks noGrp="1"/>
          </p:cNvSpPr>
          <p:nvPr>
            <p:ph type="title"/>
          </p:nvPr>
        </p:nvSpPr>
        <p:spPr>
          <a:xfrm>
            <a:off x="4337500" y="514150"/>
            <a:ext cx="3753900" cy="962100"/>
          </a:xfrm>
          <a:prstGeom prst="rect">
            <a:avLst/>
          </a:prstGeom>
          <a:solidFill>
            <a:schemeClr val="accent5"/>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sz="1600">
                <a:solidFill>
                  <a:srgbClr val="000000"/>
                </a:solidFill>
                <a:latin typeface="Arial"/>
                <a:ea typeface="Arial"/>
                <a:cs typeface="Arial"/>
                <a:sym typeface="Arial"/>
              </a:rPr>
              <a:t>Social Construction Theory </a:t>
            </a:r>
            <a:endParaRPr/>
          </a:p>
        </p:txBody>
      </p:sp>
      <p:cxnSp>
        <p:nvCxnSpPr>
          <p:cNvPr id="304" name="Google Shape;304;p39"/>
          <p:cNvCxnSpPr>
            <a:stCxn id="303" idx="2"/>
            <a:endCxn id="305" idx="0"/>
          </p:cNvCxnSpPr>
          <p:nvPr/>
        </p:nvCxnSpPr>
        <p:spPr>
          <a:xfrm>
            <a:off x="6214450" y="1476250"/>
            <a:ext cx="0" cy="614400"/>
          </a:xfrm>
          <a:prstGeom prst="straightConnector1">
            <a:avLst/>
          </a:prstGeom>
          <a:noFill/>
          <a:ln w="9525" cap="flat" cmpd="sng">
            <a:solidFill>
              <a:schemeClr val="dk2"/>
            </a:solidFill>
            <a:prstDash val="solid"/>
            <a:round/>
            <a:headEnd type="none" w="med" len="med"/>
            <a:tailEnd type="none" w="med" len="med"/>
          </a:ln>
        </p:spPr>
      </p:cxnSp>
      <p:sp>
        <p:nvSpPr>
          <p:cNvPr id="305" name="Google Shape;305;p39"/>
          <p:cNvSpPr txBox="1">
            <a:spLocks noGrp="1"/>
          </p:cNvSpPr>
          <p:nvPr>
            <p:ph type="title"/>
          </p:nvPr>
        </p:nvSpPr>
        <p:spPr>
          <a:xfrm>
            <a:off x="4337500" y="2090676"/>
            <a:ext cx="3753900" cy="962100"/>
          </a:xfrm>
          <a:prstGeom prst="rect">
            <a:avLst/>
          </a:prstGeom>
          <a:solidFill>
            <a:schemeClr val="dk1"/>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sz="1600">
                <a:solidFill>
                  <a:srgbClr val="000000"/>
                </a:solidFill>
                <a:latin typeface="Arial"/>
                <a:ea typeface="Arial"/>
                <a:cs typeface="Arial"/>
                <a:sym typeface="Arial"/>
              </a:rPr>
              <a:t>         Social Cognitive Theory </a:t>
            </a:r>
            <a:r>
              <a:rPr lang="en"/>
              <a:t>Venue</a:t>
            </a:r>
            <a:endParaRPr/>
          </a:p>
        </p:txBody>
      </p:sp>
      <p:cxnSp>
        <p:nvCxnSpPr>
          <p:cNvPr id="306" name="Google Shape;306;p39"/>
          <p:cNvCxnSpPr>
            <a:stCxn id="305" idx="2"/>
            <a:endCxn id="307" idx="0"/>
          </p:cNvCxnSpPr>
          <p:nvPr/>
        </p:nvCxnSpPr>
        <p:spPr>
          <a:xfrm>
            <a:off x="6214450" y="3052776"/>
            <a:ext cx="0" cy="614400"/>
          </a:xfrm>
          <a:prstGeom prst="straightConnector1">
            <a:avLst/>
          </a:prstGeom>
          <a:noFill/>
          <a:ln w="9525" cap="flat" cmpd="sng">
            <a:solidFill>
              <a:schemeClr val="dk2"/>
            </a:solidFill>
            <a:prstDash val="solid"/>
            <a:round/>
            <a:headEnd type="none" w="med" len="med"/>
            <a:tailEnd type="none" w="med" len="med"/>
          </a:ln>
        </p:spPr>
      </p:cxnSp>
      <p:sp>
        <p:nvSpPr>
          <p:cNvPr id="307" name="Google Shape;307;p39"/>
          <p:cNvSpPr txBox="1">
            <a:spLocks noGrp="1"/>
          </p:cNvSpPr>
          <p:nvPr>
            <p:ph type="title"/>
          </p:nvPr>
        </p:nvSpPr>
        <p:spPr>
          <a:xfrm>
            <a:off x="4337501" y="3667157"/>
            <a:ext cx="3753900" cy="962100"/>
          </a:xfrm>
          <a:prstGeom prst="rect">
            <a:avLst/>
          </a:prstGeom>
          <a:solidFill>
            <a:schemeClr val="accent1"/>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sz="1600">
                <a:solidFill>
                  <a:srgbClr val="000000"/>
                </a:solidFill>
                <a:latin typeface="Arial"/>
                <a:ea typeface="Arial"/>
                <a:cs typeface="Arial"/>
                <a:sym typeface="Arial"/>
              </a:rPr>
              <a:t>Social Identity Theory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Google Shape;312;p40" descr="Overhead shot of young people sitting on a boardwalk"/>
          <p:cNvPicPr preferRelativeResize="0"/>
          <p:nvPr/>
        </p:nvPicPr>
        <p:blipFill rotWithShape="1">
          <a:blip r:embed="rId3">
            <a:alphaModFix/>
          </a:blip>
          <a:srcRect t="8630" r="1254" b="8063"/>
          <a:stretch/>
        </p:blipFill>
        <p:spPr>
          <a:xfrm>
            <a:off x="-30675" y="0"/>
            <a:ext cx="9174677" cy="5143502"/>
          </a:xfrm>
          <a:prstGeom prst="rect">
            <a:avLst/>
          </a:prstGeom>
          <a:noFill/>
          <a:ln>
            <a:noFill/>
          </a:ln>
        </p:spPr>
      </p:pic>
      <p:sp>
        <p:nvSpPr>
          <p:cNvPr id="313" name="Google Shape;313;p40"/>
          <p:cNvSpPr txBox="1">
            <a:spLocks noGrp="1"/>
          </p:cNvSpPr>
          <p:nvPr>
            <p:ph type="title"/>
          </p:nvPr>
        </p:nvSpPr>
        <p:spPr>
          <a:xfrm>
            <a:off x="490250" y="488250"/>
            <a:ext cx="4439100" cy="4090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2000" b="1">
                <a:latin typeface="Arial"/>
                <a:ea typeface="Arial"/>
                <a:cs typeface="Arial"/>
                <a:sym typeface="Arial"/>
              </a:rPr>
              <a:t>What implications for further research? </a:t>
            </a:r>
            <a:endParaRPr sz="3000" b="1"/>
          </a:p>
          <a:p>
            <a:pPr marL="0" lvl="0" indent="0" algn="just" rtl="0">
              <a:lnSpc>
                <a:spcPct val="150000"/>
              </a:lnSpc>
              <a:spcBef>
                <a:spcPts val="1200"/>
              </a:spcBef>
              <a:spcAft>
                <a:spcPts val="0"/>
              </a:spcAft>
              <a:buNone/>
            </a:pPr>
            <a:r>
              <a:rPr lang="en" sz="1600">
                <a:latin typeface="Arial"/>
                <a:ea typeface="Arial"/>
                <a:cs typeface="Arial"/>
                <a:sym typeface="Arial"/>
              </a:rPr>
              <a:t>There are many things that make Millennials different from every other generation. From the onset each generation has been raised by people with vastly different life goals and different focus. During the overview of each generation, very little similarities were observed. The climate of the culture was vastly different from one generation to the next, which resulted in the values of each generation being different. </a:t>
            </a:r>
            <a:endParaRPr sz="1600">
              <a:latin typeface="Arial"/>
              <a:ea typeface="Arial"/>
              <a:cs typeface="Arial"/>
              <a:sym typeface="Arial"/>
            </a:endParaRPr>
          </a:p>
          <a:p>
            <a:pPr marL="0" lvl="0" indent="0" algn="l" rtl="0">
              <a:spcBef>
                <a:spcPts val="1200"/>
              </a:spcBef>
              <a:spcAft>
                <a:spcPts val="1000"/>
              </a:spcAft>
              <a:buNone/>
            </a:pPr>
            <a:endParaRPr sz="3000"/>
          </a:p>
        </p:txBody>
      </p:sp>
      <p:pic>
        <p:nvPicPr>
          <p:cNvPr id="314" name="Google Shape;314;p40"/>
          <p:cNvPicPr preferRelativeResize="0"/>
          <p:nvPr/>
        </p:nvPicPr>
        <p:blipFill>
          <a:blip r:embed="rId4">
            <a:alphaModFix/>
          </a:blip>
          <a:stretch>
            <a:fillRect/>
          </a:stretch>
        </p:blipFill>
        <p:spPr>
          <a:xfrm>
            <a:off x="5532800" y="766800"/>
            <a:ext cx="3350350" cy="2913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pic>
        <p:nvPicPr>
          <p:cNvPr id="319" name="Google Shape;319;p41" descr="Overhead shot of young people sitting on a boardwalk"/>
          <p:cNvPicPr preferRelativeResize="0"/>
          <p:nvPr/>
        </p:nvPicPr>
        <p:blipFill rotWithShape="1">
          <a:blip r:embed="rId3">
            <a:alphaModFix/>
          </a:blip>
          <a:srcRect t="8630" r="1254" b="8063"/>
          <a:stretch/>
        </p:blipFill>
        <p:spPr>
          <a:xfrm>
            <a:off x="-30675" y="0"/>
            <a:ext cx="9174676" cy="5143501"/>
          </a:xfrm>
          <a:prstGeom prst="rect">
            <a:avLst/>
          </a:prstGeom>
          <a:noFill/>
          <a:ln>
            <a:noFill/>
          </a:ln>
        </p:spPr>
      </p:pic>
      <p:sp>
        <p:nvSpPr>
          <p:cNvPr id="320" name="Google Shape;320;p41"/>
          <p:cNvSpPr txBox="1">
            <a:spLocks noGrp="1"/>
          </p:cNvSpPr>
          <p:nvPr>
            <p:ph type="title"/>
          </p:nvPr>
        </p:nvSpPr>
        <p:spPr>
          <a:xfrm>
            <a:off x="490250" y="-479125"/>
            <a:ext cx="7708800" cy="54930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000" b="1">
                <a:latin typeface="Arial"/>
                <a:ea typeface="Arial"/>
                <a:cs typeface="Arial"/>
                <a:sym typeface="Arial"/>
              </a:rPr>
              <a:t>My Overview</a:t>
            </a:r>
            <a:endParaRPr sz="3000" b="1"/>
          </a:p>
          <a:p>
            <a:pPr marL="0" lvl="0" indent="0" algn="just" rtl="0">
              <a:lnSpc>
                <a:spcPct val="150000"/>
              </a:lnSpc>
              <a:spcBef>
                <a:spcPts val="1200"/>
              </a:spcBef>
              <a:spcAft>
                <a:spcPts val="0"/>
              </a:spcAft>
              <a:buNone/>
            </a:pPr>
            <a:r>
              <a:rPr lang="en" sz="1600">
                <a:solidFill>
                  <a:schemeClr val="dk1"/>
                </a:solidFill>
                <a:highlight>
                  <a:schemeClr val="lt1"/>
                </a:highlight>
                <a:latin typeface="Arial"/>
                <a:ea typeface="Arial"/>
                <a:cs typeface="Arial"/>
                <a:sym typeface="Arial"/>
              </a:rPr>
              <a:t>Every minute was an adventure, or better yet, a remarkable meal with smart, lively, and engaging partners. And the insights we pulled from one another as co-authors were extraordinary. </a:t>
            </a:r>
            <a:endParaRPr sz="1600">
              <a:solidFill>
                <a:schemeClr val="dk1"/>
              </a:solidFill>
              <a:highlight>
                <a:schemeClr val="lt1"/>
              </a:highlight>
              <a:latin typeface="Arial"/>
              <a:ea typeface="Arial"/>
              <a:cs typeface="Arial"/>
              <a:sym typeface="Arial"/>
            </a:endParaRPr>
          </a:p>
          <a:p>
            <a:pPr marL="0" lvl="0" indent="0" algn="l" rtl="0">
              <a:spcBef>
                <a:spcPts val="1200"/>
              </a:spcBef>
              <a:spcAft>
                <a:spcPts val="1000"/>
              </a:spcAft>
              <a:buNone/>
            </a:pPr>
            <a:endParaRPr sz="3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15"/>
          <p:cNvPicPr preferRelativeResize="0"/>
          <p:nvPr/>
        </p:nvPicPr>
        <p:blipFill rotWithShape="1">
          <a:blip r:embed="rId3">
            <a:alphaModFix/>
          </a:blip>
          <a:srcRect b="9477"/>
          <a:stretch/>
        </p:blipFill>
        <p:spPr>
          <a:xfrm>
            <a:off x="0" y="0"/>
            <a:ext cx="9144000" cy="5143500"/>
          </a:xfrm>
          <a:prstGeom prst="rect">
            <a:avLst/>
          </a:prstGeom>
          <a:noFill/>
          <a:ln>
            <a:noFill/>
          </a:ln>
        </p:spPr>
      </p:pic>
      <p:sp>
        <p:nvSpPr>
          <p:cNvPr id="112" name="Google Shape;112;p15"/>
          <p:cNvSpPr txBox="1">
            <a:spLocks noGrp="1"/>
          </p:cNvSpPr>
          <p:nvPr>
            <p:ph type="title"/>
          </p:nvPr>
        </p:nvSpPr>
        <p:spPr>
          <a:xfrm>
            <a:off x="490250" y="526350"/>
            <a:ext cx="64323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Why Generation Gap?</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CC4125"/>
                </a:solidFill>
              </a:rPr>
              <a:t> Generation Gap definition  </a:t>
            </a:r>
            <a:endParaRPr b="1">
              <a:solidFill>
                <a:srgbClr val="CC4125"/>
              </a:solidFill>
            </a:endParaRPr>
          </a:p>
        </p:txBody>
      </p:sp>
      <p:sp>
        <p:nvSpPr>
          <p:cNvPr id="118" name="Google Shape;118;p16"/>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457200" lvl="0" indent="-425450" algn="l" rtl="0">
              <a:spcBef>
                <a:spcPts val="0"/>
              </a:spcBef>
              <a:spcAft>
                <a:spcPts val="0"/>
              </a:spcAft>
              <a:buSzPts val="3100"/>
              <a:buChar char="●"/>
            </a:pPr>
            <a:r>
              <a:rPr lang="en" sz="2650" b="1">
                <a:solidFill>
                  <a:srgbClr val="1D2A57"/>
                </a:solidFill>
                <a:latin typeface="Arial"/>
                <a:ea typeface="Arial"/>
                <a:cs typeface="Arial"/>
                <a:sym typeface="Arial"/>
              </a:rPr>
              <a:t>A generation gap is the difference of opinions between one generation and another regarding beliefs and values ; often refers to a perceived gap between younger people and their parents and/ or grandparents .</a:t>
            </a:r>
            <a:endParaRPr sz="3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17"/>
          <p:cNvPicPr preferRelativeResize="0"/>
          <p:nvPr/>
        </p:nvPicPr>
        <p:blipFill rotWithShape="1">
          <a:blip r:embed="rId3">
            <a:alphaModFix/>
          </a:blip>
          <a:srcRect b="9477"/>
          <a:stretch/>
        </p:blipFill>
        <p:spPr>
          <a:xfrm>
            <a:off x="0" y="0"/>
            <a:ext cx="9144000" cy="5143500"/>
          </a:xfrm>
          <a:prstGeom prst="rect">
            <a:avLst/>
          </a:prstGeom>
          <a:noFill/>
          <a:ln>
            <a:noFill/>
          </a:ln>
        </p:spPr>
      </p:pic>
      <p:sp>
        <p:nvSpPr>
          <p:cNvPr id="124" name="Google Shape;124;p17"/>
          <p:cNvSpPr txBox="1">
            <a:spLocks noGrp="1"/>
          </p:cNvSpPr>
          <p:nvPr>
            <p:ph type="title"/>
          </p:nvPr>
        </p:nvSpPr>
        <p:spPr>
          <a:xfrm>
            <a:off x="311700" y="277025"/>
            <a:ext cx="4165200" cy="7557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i="1">
                <a:solidFill>
                  <a:srgbClr val="CC4125"/>
                </a:solidFill>
              </a:rPr>
              <a:t>Why Generation Gap?</a:t>
            </a:r>
            <a:endParaRPr b="1" i="1">
              <a:solidFill>
                <a:srgbClr val="CC4125"/>
              </a:solidFill>
            </a:endParaRPr>
          </a:p>
        </p:txBody>
      </p:sp>
      <p:sp>
        <p:nvSpPr>
          <p:cNvPr id="125" name="Google Shape;125;p17"/>
          <p:cNvSpPr txBox="1">
            <a:spLocks noGrp="1"/>
          </p:cNvSpPr>
          <p:nvPr>
            <p:ph type="body" idx="1"/>
          </p:nvPr>
        </p:nvSpPr>
        <p:spPr>
          <a:xfrm>
            <a:off x="311700" y="1172025"/>
            <a:ext cx="5140200" cy="3762600"/>
          </a:xfrm>
          <a:prstGeom prst="rect">
            <a:avLst/>
          </a:prstGeom>
        </p:spPr>
        <p:txBody>
          <a:bodyPr spcFirstLastPara="1" wrap="square" lIns="91425" tIns="91425" rIns="91425" bIns="91425" anchor="t" anchorCtr="0">
            <a:noAutofit/>
          </a:bodyPr>
          <a:lstStyle/>
          <a:p>
            <a:pPr marL="457200" lvl="0" indent="-355600" algn="l" rtl="0">
              <a:lnSpc>
                <a:spcPct val="105000"/>
              </a:lnSpc>
              <a:spcBef>
                <a:spcPts val="0"/>
              </a:spcBef>
              <a:spcAft>
                <a:spcPts val="0"/>
              </a:spcAft>
              <a:buClr>
                <a:srgbClr val="9E9E9E"/>
              </a:buClr>
              <a:buSzPts val="2000"/>
              <a:buChar char="●"/>
            </a:pPr>
            <a:r>
              <a:rPr lang="en" sz="2000" i="1">
                <a:solidFill>
                  <a:srgbClr val="9E9E9E"/>
                </a:solidFill>
              </a:rPr>
              <a:t>The gap is one of the most serious issues affecting societies .</a:t>
            </a:r>
            <a:endParaRPr sz="2000">
              <a:solidFill>
                <a:srgbClr val="9E9E9E"/>
              </a:solidFill>
            </a:endParaRPr>
          </a:p>
          <a:p>
            <a:pPr marL="457200" lvl="0" indent="-355600" algn="l" rtl="0">
              <a:lnSpc>
                <a:spcPct val="105000"/>
              </a:lnSpc>
              <a:spcBef>
                <a:spcPts val="0"/>
              </a:spcBef>
              <a:spcAft>
                <a:spcPts val="0"/>
              </a:spcAft>
              <a:buClr>
                <a:srgbClr val="9E9E9E"/>
              </a:buClr>
              <a:buSzPts val="2000"/>
              <a:buChar char="●"/>
            </a:pPr>
            <a:r>
              <a:rPr lang="en" sz="2000" i="1">
                <a:solidFill>
                  <a:srgbClr val="9E9E9E"/>
                </a:solidFill>
              </a:rPr>
              <a:t>The societies that break generations remain backward , unable to grow .</a:t>
            </a:r>
            <a:endParaRPr sz="2000" i="1">
              <a:solidFill>
                <a:srgbClr val="9E9E9E"/>
              </a:solidFill>
            </a:endParaRPr>
          </a:p>
          <a:p>
            <a:pPr marL="457200" lvl="0" indent="-355600" algn="l" rtl="0">
              <a:lnSpc>
                <a:spcPct val="105000"/>
              </a:lnSpc>
              <a:spcBef>
                <a:spcPts val="0"/>
              </a:spcBef>
              <a:spcAft>
                <a:spcPts val="0"/>
              </a:spcAft>
              <a:buClr>
                <a:srgbClr val="9E9E9E"/>
              </a:buClr>
              <a:buSzPts val="2000"/>
              <a:buChar char="●"/>
            </a:pPr>
            <a:r>
              <a:rPr lang="en" sz="2000">
                <a:solidFill>
                  <a:srgbClr val="9E9E9E"/>
                </a:solidFill>
              </a:rPr>
              <a:t>T</a:t>
            </a:r>
            <a:r>
              <a:rPr lang="en" sz="2000">
                <a:solidFill>
                  <a:srgbClr val="4A86E8"/>
                </a:solidFill>
              </a:rPr>
              <a:t>he tragedy of human life is that change is usually the result of unending “clash”; and the generation gap will continue to plague future generations.</a:t>
            </a:r>
            <a:endParaRPr sz="2000">
              <a:solidFill>
                <a:srgbClr val="4A86E8"/>
              </a:solidFill>
            </a:endParaRPr>
          </a:p>
          <a:p>
            <a:pPr marL="457200" lvl="0" indent="-355600" algn="l" rtl="0">
              <a:lnSpc>
                <a:spcPct val="105000"/>
              </a:lnSpc>
              <a:spcBef>
                <a:spcPts val="0"/>
              </a:spcBef>
              <a:spcAft>
                <a:spcPts val="0"/>
              </a:spcAft>
              <a:buClr>
                <a:srgbClr val="9E9E9E"/>
              </a:buClr>
              <a:buSzPts val="2000"/>
              <a:buChar char="●"/>
            </a:pPr>
            <a:r>
              <a:rPr lang="en" sz="2000" i="1">
                <a:solidFill>
                  <a:srgbClr val="9E9E9E"/>
                </a:solidFill>
              </a:rPr>
              <a:t>This phenomenon touches all the young people problems and their reality</a:t>
            </a:r>
            <a:endParaRPr sz="2000" i="1">
              <a:solidFill>
                <a:srgbClr val="9E9E9E"/>
              </a:solidFill>
            </a:endParaRPr>
          </a:p>
        </p:txBody>
      </p:sp>
      <p:pic>
        <p:nvPicPr>
          <p:cNvPr id="126" name="Google Shape;126;p17"/>
          <p:cNvPicPr preferRelativeResize="0"/>
          <p:nvPr/>
        </p:nvPicPr>
        <p:blipFill>
          <a:blip r:embed="rId4">
            <a:alphaModFix/>
          </a:blip>
          <a:stretch>
            <a:fillRect/>
          </a:stretch>
        </p:blipFill>
        <p:spPr>
          <a:xfrm>
            <a:off x="5511600" y="338250"/>
            <a:ext cx="3472126" cy="4377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18"/>
          <p:cNvPicPr preferRelativeResize="0"/>
          <p:nvPr/>
        </p:nvPicPr>
        <p:blipFill rotWithShape="1">
          <a:blip r:embed="rId3">
            <a:alphaModFix/>
          </a:blip>
          <a:srcRect b="9477"/>
          <a:stretch/>
        </p:blipFill>
        <p:spPr>
          <a:xfrm>
            <a:off x="0" y="0"/>
            <a:ext cx="9144000" cy="5143500"/>
          </a:xfrm>
          <a:prstGeom prst="rect">
            <a:avLst/>
          </a:prstGeom>
          <a:noFill/>
          <a:ln>
            <a:noFill/>
          </a:ln>
        </p:spPr>
      </p:pic>
      <p:sp>
        <p:nvSpPr>
          <p:cNvPr id="132" name="Google Shape;132;p18"/>
          <p:cNvSpPr txBox="1">
            <a:spLocks noGrp="1"/>
          </p:cNvSpPr>
          <p:nvPr>
            <p:ph type="title"/>
          </p:nvPr>
        </p:nvSpPr>
        <p:spPr>
          <a:xfrm>
            <a:off x="490250" y="526350"/>
            <a:ext cx="64323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Questions and Answers Currently Available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Google Shape;137;p19" descr="Closeup from the side of a hand pushing a knob on an audio mixer"/>
          <p:cNvPicPr preferRelativeResize="0"/>
          <p:nvPr/>
        </p:nvPicPr>
        <p:blipFill rotWithShape="1">
          <a:blip r:embed="rId3">
            <a:alphaModFix/>
          </a:blip>
          <a:srcRect l="7506" r="42247" b="15419"/>
          <a:stretch/>
        </p:blipFill>
        <p:spPr>
          <a:xfrm>
            <a:off x="-9150" y="0"/>
            <a:ext cx="4594498" cy="5143501"/>
          </a:xfrm>
          <a:prstGeom prst="rect">
            <a:avLst/>
          </a:prstGeom>
          <a:noFill/>
          <a:ln>
            <a:noFill/>
          </a:ln>
        </p:spPr>
      </p:pic>
      <p:sp>
        <p:nvSpPr>
          <p:cNvPr id="138" name="Google Shape;138;p19"/>
          <p:cNvSpPr txBox="1">
            <a:spLocks noGrp="1"/>
          </p:cNvSpPr>
          <p:nvPr>
            <p:ph type="title"/>
          </p:nvPr>
        </p:nvSpPr>
        <p:spPr>
          <a:xfrm>
            <a:off x="265500" y="1830600"/>
            <a:ext cx="4045200" cy="14823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solidFill>
                  <a:schemeClr val="lt1"/>
                </a:solidFill>
              </a:rPr>
              <a:t>The solution</a:t>
            </a:r>
            <a:endParaRPr>
              <a:solidFill>
                <a:schemeClr val="lt1"/>
              </a:solidFill>
            </a:endParaRPr>
          </a:p>
        </p:txBody>
      </p:sp>
      <p:sp>
        <p:nvSpPr>
          <p:cNvPr id="139" name="Google Shape;139;p1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1600" b="1">
                <a:latin typeface="Arial"/>
                <a:ea typeface="Arial"/>
                <a:cs typeface="Arial"/>
                <a:sym typeface="Arial"/>
              </a:rPr>
              <a:t>Two relevant questions from  project </a:t>
            </a:r>
            <a:endParaRPr sz="1600" b="1">
              <a:latin typeface="Arial"/>
              <a:ea typeface="Arial"/>
              <a:cs typeface="Arial"/>
              <a:sym typeface="Arial"/>
            </a:endParaRPr>
          </a:p>
          <a:p>
            <a:pPr marL="0" lvl="0" indent="0" algn="l" rtl="0">
              <a:spcBef>
                <a:spcPts val="1200"/>
              </a:spcBef>
              <a:spcAft>
                <a:spcPts val="0"/>
              </a:spcAft>
              <a:buNone/>
            </a:pPr>
            <a:r>
              <a:rPr lang="en" sz="1600">
                <a:latin typeface="Arial"/>
                <a:ea typeface="Arial"/>
                <a:cs typeface="Arial"/>
                <a:sym typeface="Arial"/>
              </a:rPr>
              <a:t>(1) Why is the generation gap ? </a:t>
            </a:r>
            <a:endParaRPr sz="1600">
              <a:latin typeface="Arial"/>
              <a:ea typeface="Arial"/>
              <a:cs typeface="Arial"/>
              <a:sym typeface="Arial"/>
            </a:endParaRPr>
          </a:p>
          <a:p>
            <a:pPr marL="0" lvl="0" indent="0" algn="just" rtl="0">
              <a:spcBef>
                <a:spcPts val="1200"/>
              </a:spcBef>
              <a:spcAft>
                <a:spcPts val="0"/>
              </a:spcAft>
              <a:buNone/>
            </a:pPr>
            <a:r>
              <a:rPr lang="en" sz="1600">
                <a:highlight>
                  <a:schemeClr val="dk1"/>
                </a:highlight>
                <a:latin typeface="Arial"/>
                <a:ea typeface="Arial"/>
                <a:cs typeface="Arial"/>
                <a:sym typeface="Arial"/>
              </a:rPr>
              <a:t>(2) How to bridge the gap.</a:t>
            </a:r>
            <a:endParaRPr sz="1600">
              <a:highlight>
                <a:schemeClr val="dk1"/>
              </a:highlight>
              <a:latin typeface="Arial"/>
              <a:ea typeface="Arial"/>
              <a:cs typeface="Arial"/>
              <a:sym typeface="Arial"/>
            </a:endParaRPr>
          </a:p>
          <a:p>
            <a:pPr marL="0" lvl="0" indent="0" algn="l" rtl="0">
              <a:spcBef>
                <a:spcPts val="0"/>
              </a:spcBef>
              <a:spcAft>
                <a:spcPts val="0"/>
              </a:spcAft>
              <a:buNone/>
            </a:pPr>
            <a:endParaRPr sz="1600">
              <a:solidFill>
                <a:srgbClr val="000000"/>
              </a:solidFill>
              <a:latin typeface="Arial"/>
              <a:ea typeface="Arial"/>
              <a:cs typeface="Arial"/>
              <a:sym typeface="Arial"/>
            </a:endParaRPr>
          </a:p>
          <a:p>
            <a:pPr marL="0" lvl="0" indent="0" algn="just" rtl="0">
              <a:spcBef>
                <a:spcPts val="1200"/>
              </a:spcBef>
              <a:spcAft>
                <a:spcPts val="0"/>
              </a:spcAft>
              <a:buNone/>
            </a:pPr>
            <a:r>
              <a:rPr lang="en" sz="1600">
                <a:highlight>
                  <a:schemeClr val="dk1"/>
                </a:highlight>
                <a:latin typeface="Arial"/>
                <a:ea typeface="Arial"/>
                <a:cs typeface="Arial"/>
                <a:sym typeface="Arial"/>
              </a:rPr>
              <a:t>By Critical Thinking I tried to get answer of those questions.</a:t>
            </a:r>
            <a:endParaRPr sz="1600">
              <a:highlight>
                <a:schemeClr val="dk1"/>
              </a:highlight>
              <a:latin typeface="Arial"/>
              <a:ea typeface="Arial"/>
              <a:cs typeface="Arial"/>
              <a:sym typeface="Arial"/>
            </a:endParaRPr>
          </a:p>
          <a:p>
            <a:pPr marL="0" lvl="0" indent="0" algn="l" rtl="0">
              <a:spcBef>
                <a:spcPts val="0"/>
              </a:spcBef>
              <a:spcAft>
                <a:spcPts val="1200"/>
              </a:spcAft>
              <a:buNone/>
            </a:pP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0"/>
          <p:cNvSpPr txBox="1">
            <a:spLocks noGrp="1"/>
          </p:cNvSpPr>
          <p:nvPr>
            <p:ph type="title"/>
          </p:nvPr>
        </p:nvSpPr>
        <p:spPr>
          <a:xfrm>
            <a:off x="0" y="1389500"/>
            <a:ext cx="3687300" cy="1012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Solution</a:t>
            </a:r>
            <a:endParaRPr/>
          </a:p>
        </p:txBody>
      </p:sp>
      <p:sp>
        <p:nvSpPr>
          <p:cNvPr id="145" name="Google Shape;145;p20"/>
          <p:cNvSpPr txBox="1"/>
          <p:nvPr/>
        </p:nvSpPr>
        <p:spPr>
          <a:xfrm>
            <a:off x="2571750" y="1055165"/>
            <a:ext cx="6419400" cy="3997800"/>
          </a:xfrm>
          <a:prstGeom prst="rect">
            <a:avLst/>
          </a:prstGeom>
          <a:noFill/>
          <a:ln>
            <a:noFill/>
          </a:ln>
        </p:spPr>
        <p:txBody>
          <a:bodyPr spcFirstLastPara="1" wrap="square" lIns="91425" tIns="91425" rIns="91425" bIns="91425" anchor="ctr" anchorCtr="0">
            <a:noAutofit/>
          </a:bodyPr>
          <a:lstStyle/>
          <a:p>
            <a:pPr marL="0" lvl="0" indent="0" algn="just" rtl="0">
              <a:lnSpc>
                <a:spcPct val="150000"/>
              </a:lnSpc>
              <a:spcBef>
                <a:spcPts val="1200"/>
              </a:spcBef>
              <a:spcAft>
                <a:spcPts val="0"/>
              </a:spcAft>
              <a:buNone/>
            </a:pPr>
            <a:r>
              <a:rPr lang="en" sz="1600" dirty="0">
                <a:solidFill>
                  <a:schemeClr val="lt1"/>
                </a:solidFill>
              </a:rPr>
              <a:t>a) The major issue arrives due to the mental gap in terms of thinking pattern &amp; current trends.</a:t>
            </a:r>
            <a:endParaRPr sz="1600" dirty="0">
              <a:solidFill>
                <a:schemeClr val="lt1"/>
              </a:solidFill>
            </a:endParaRPr>
          </a:p>
          <a:p>
            <a:pPr marL="0" lvl="0" indent="0" algn="just" rtl="0">
              <a:lnSpc>
                <a:spcPct val="150000"/>
              </a:lnSpc>
              <a:spcBef>
                <a:spcPts val="1200"/>
              </a:spcBef>
              <a:spcAft>
                <a:spcPts val="0"/>
              </a:spcAft>
              <a:buNone/>
            </a:pPr>
            <a:r>
              <a:rPr lang="en" sz="1600" dirty="0">
                <a:solidFill>
                  <a:schemeClr val="lt1"/>
                </a:solidFill>
              </a:rPr>
              <a:t>(b) Children believe that they are grown-ups and it is high time for them to be independent</a:t>
            </a:r>
            <a:endParaRPr sz="1600" dirty="0">
              <a:solidFill>
                <a:schemeClr val="lt1"/>
              </a:solidFill>
            </a:endParaRPr>
          </a:p>
          <a:p>
            <a:pPr marL="0" lvl="0" indent="0" algn="just" rtl="0">
              <a:lnSpc>
                <a:spcPct val="150000"/>
              </a:lnSpc>
              <a:spcBef>
                <a:spcPts val="1200"/>
              </a:spcBef>
              <a:spcAft>
                <a:spcPts val="0"/>
              </a:spcAft>
              <a:buNone/>
            </a:pPr>
            <a:r>
              <a:rPr lang="en" sz="1600" dirty="0">
                <a:solidFill>
                  <a:schemeClr val="lt1"/>
                </a:solidFill>
              </a:rPr>
              <a:t>(c) Both parents and their children do not see things from the standpoints of each other.</a:t>
            </a:r>
            <a:endParaRPr sz="1600" dirty="0">
              <a:solidFill>
                <a:schemeClr val="lt1"/>
              </a:solidFill>
            </a:endParaRPr>
          </a:p>
          <a:p>
            <a:pPr marL="0" lvl="0" indent="0" algn="just" rtl="0">
              <a:lnSpc>
                <a:spcPct val="150000"/>
              </a:lnSpc>
              <a:spcBef>
                <a:spcPts val="1200"/>
              </a:spcBef>
              <a:spcAft>
                <a:spcPts val="0"/>
              </a:spcAft>
              <a:buNone/>
            </a:pPr>
            <a:r>
              <a:rPr lang="en" sz="1600" dirty="0">
                <a:solidFill>
                  <a:schemeClr val="lt1"/>
                </a:solidFill>
              </a:rPr>
              <a:t>(d) Lack Of Understanding.</a:t>
            </a:r>
            <a:endParaRPr sz="1600" dirty="0">
              <a:solidFill>
                <a:schemeClr val="lt1"/>
              </a:solidFill>
            </a:endParaRPr>
          </a:p>
          <a:p>
            <a:pPr marL="0" lvl="0" indent="0" algn="just" rtl="0">
              <a:lnSpc>
                <a:spcPct val="150000"/>
              </a:lnSpc>
              <a:spcBef>
                <a:spcPts val="1200"/>
              </a:spcBef>
              <a:spcAft>
                <a:spcPts val="0"/>
              </a:spcAft>
              <a:buNone/>
            </a:pPr>
            <a:r>
              <a:rPr lang="en" sz="1600" dirty="0">
                <a:solidFill>
                  <a:schemeClr val="lt1"/>
                </a:solidFill>
              </a:rPr>
              <a:t>All the family members irrespective of age has to communicate, keep an open mind, listen to and understand each other. Provide unconditional love and learn to compromise.</a:t>
            </a:r>
            <a:endParaRPr sz="1600" dirty="0">
              <a:solidFill>
                <a:schemeClr val="lt1"/>
              </a:solidFill>
            </a:endParaRPr>
          </a:p>
          <a:p>
            <a:pPr marL="0" lvl="0" indent="0" algn="just" rtl="0">
              <a:lnSpc>
                <a:spcPct val="150000"/>
              </a:lnSpc>
              <a:spcBef>
                <a:spcPts val="1200"/>
              </a:spcBef>
              <a:spcAft>
                <a:spcPts val="0"/>
              </a:spcAft>
              <a:buNone/>
            </a:pPr>
            <a:endParaRPr sz="1600" dirty="0">
              <a:solidFill>
                <a:schemeClr val="lt1"/>
              </a:solidFill>
            </a:endParaRPr>
          </a:p>
          <a:p>
            <a:pPr marL="0" lvl="0" indent="0" algn="just" rtl="0">
              <a:lnSpc>
                <a:spcPct val="150000"/>
              </a:lnSpc>
              <a:spcBef>
                <a:spcPts val="1200"/>
              </a:spcBef>
              <a:spcAft>
                <a:spcPts val="1200"/>
              </a:spcAft>
              <a:buNone/>
            </a:pPr>
            <a:endParaRPr sz="1600" dirty="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150" name="Google Shape;150;p21"/>
          <p:cNvPicPr preferRelativeResize="0"/>
          <p:nvPr/>
        </p:nvPicPr>
        <p:blipFill rotWithShape="1">
          <a:blip r:embed="rId3">
            <a:alphaModFix/>
          </a:blip>
          <a:srcRect b="9477"/>
          <a:stretch/>
        </p:blipFill>
        <p:spPr>
          <a:xfrm>
            <a:off x="0" y="0"/>
            <a:ext cx="9144000" cy="5143500"/>
          </a:xfrm>
          <a:prstGeom prst="rect">
            <a:avLst/>
          </a:prstGeom>
          <a:noFill/>
          <a:ln>
            <a:noFill/>
          </a:ln>
        </p:spPr>
      </p:pic>
      <p:sp>
        <p:nvSpPr>
          <p:cNvPr id="151" name="Google Shape;151;p21"/>
          <p:cNvSpPr txBox="1">
            <a:spLocks noGrp="1"/>
          </p:cNvSpPr>
          <p:nvPr>
            <p:ph type="title"/>
          </p:nvPr>
        </p:nvSpPr>
        <p:spPr>
          <a:xfrm>
            <a:off x="490250" y="526350"/>
            <a:ext cx="64323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Why use Critical Thinking?</a:t>
            </a:r>
            <a:endParaRPr/>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1259</Words>
  <Application>Microsoft Office PowerPoint</Application>
  <PresentationFormat>On-screen Show (16:9)</PresentationFormat>
  <Paragraphs>112</Paragraphs>
  <Slides>29</Slides>
  <Notes>29</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Roboto</vt:lpstr>
      <vt:lpstr>Times New Roman</vt:lpstr>
      <vt:lpstr>Arial</vt:lpstr>
      <vt:lpstr>Geometric</vt:lpstr>
      <vt:lpstr>Critical Thinking Group 4: Generational Gap</vt:lpstr>
      <vt:lpstr>Saber Nada</vt:lpstr>
      <vt:lpstr>Why Generation Gap?</vt:lpstr>
      <vt:lpstr> Generation Gap definition  </vt:lpstr>
      <vt:lpstr>Why Generation Gap?</vt:lpstr>
      <vt:lpstr>Questions and Answers Currently Available</vt:lpstr>
      <vt:lpstr>The solution</vt:lpstr>
      <vt:lpstr>Solution</vt:lpstr>
      <vt:lpstr>Why use Critical Thinking?</vt:lpstr>
      <vt:lpstr>PowerPoint Presentation</vt:lpstr>
      <vt:lpstr> Is this a problem at all?</vt:lpstr>
      <vt:lpstr>PowerPoint Presentation</vt:lpstr>
      <vt:lpstr>Why use critical thinking skills? </vt:lpstr>
      <vt:lpstr>PowerPoint Presentation</vt:lpstr>
      <vt:lpstr>Why use critical thinking skills?</vt:lpstr>
      <vt:lpstr>       Solution?</vt:lpstr>
      <vt:lpstr>PowerPoint Presentation</vt:lpstr>
      <vt:lpstr>How to use Critical Thinking?</vt:lpstr>
      <vt:lpstr>The Sponge and Panning for Gold Technique</vt:lpstr>
      <vt:lpstr>Example Text:</vt:lpstr>
      <vt:lpstr>How to Use the Sponge and Panning for Gold Approach?</vt:lpstr>
      <vt:lpstr>Guideline to Ask the Right Questions</vt:lpstr>
      <vt:lpstr>How to Ask Better Questions</vt:lpstr>
      <vt:lpstr>Conclusion: What lesson we have learned from the project? What implications for further research</vt:lpstr>
      <vt:lpstr>What lesson we have learned from our group project? </vt:lpstr>
      <vt:lpstr>Does anyone even talk about it?</vt:lpstr>
      <vt:lpstr>Theories</vt:lpstr>
      <vt:lpstr>What implications for further research?  There are many things that make Millennials different from every other generation. From the onset each generation has been raised by people with vastly different life goals and different focus. During the overview of each generation, very little similarities were observed. The climate of the culture was vastly different from one generation to the next, which resulted in the values of each generation being different.  </vt:lpstr>
      <vt:lpstr>My Overview Every minute was an adventure, or better yet, a remarkable meal with smart, lively, and engaging partners. And the insights we pulled from one another as co-authors were extraordinary.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Critical Thinking Group 4: Generational Gap</dc:title>
  <cp:lastModifiedBy>Livia</cp:lastModifiedBy>
  <cp:revision>2</cp:revision>
  <dcterms:modified xsi:type="dcterms:W3CDTF">2022-10-31T03:55:15Z</dcterms:modified>
</cp:coreProperties>
</file>